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 autoCompressPictures="0">
  <p:sldMasterIdLst>
    <p:sldMasterId id="2147483660" r:id="rId1"/>
  </p:sldMasterIdLst>
  <p:notesMasterIdLst>
    <p:notesMasterId r:id="rId86"/>
  </p:notesMasterIdLst>
  <p:handoutMasterIdLst>
    <p:handoutMasterId r:id="rId87"/>
  </p:handoutMasterIdLst>
  <p:sldIdLst>
    <p:sldId id="429" r:id="rId2"/>
    <p:sldId id="430" r:id="rId3"/>
    <p:sldId id="258" r:id="rId4"/>
    <p:sldId id="259" r:id="rId5"/>
    <p:sldId id="431" r:id="rId6"/>
    <p:sldId id="432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9" r:id="rId25"/>
    <p:sldId id="280" r:id="rId26"/>
    <p:sldId id="277" r:id="rId27"/>
    <p:sldId id="278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25" r:id="rId73"/>
    <p:sldId id="326" r:id="rId74"/>
    <p:sldId id="327" r:id="rId75"/>
    <p:sldId id="328" r:id="rId76"/>
    <p:sldId id="329" r:id="rId77"/>
    <p:sldId id="330" r:id="rId78"/>
    <p:sldId id="331" r:id="rId79"/>
    <p:sldId id="332" r:id="rId80"/>
    <p:sldId id="333" r:id="rId81"/>
    <p:sldId id="334" r:id="rId82"/>
    <p:sldId id="337" r:id="rId83"/>
    <p:sldId id="335" r:id="rId84"/>
    <p:sldId id="336" r:id="rId8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ies Van Dam" initials="" lastIdx="3" clrIdx="0"/>
  <p:cmAuthor id="213" name="Microsoft Office User" initials="Office [35]" lastIdx="1" clrIdx="213"/>
  <p:cmAuthor id="1" name="Divya Mahadevan" initials="" lastIdx="1" clrIdx="1"/>
  <p:cmAuthor id="214" name="Microsoft Office User" initials="Office [36]" lastIdx="1" clrIdx="214"/>
  <p:cmAuthor id="215" name="Sinha, Snigdha" initials="SS" lastIdx="2" clrIdx="215"/>
  <p:cmAuthor id="2" name="avd" initials="a" lastIdx="17" clrIdx="2"/>
  <p:cmAuthor id="216" name="Zoe Beckman" initials="Office" lastIdx="20" clrIdx="216"/>
  <p:cmAuthor id="217" name="Zoe Beckman" initials="Office [2]" lastIdx="1" clrIdx="217"/>
  <p:cmAuthor id="218" name="Zoe Beckman" initials="Office [3]" lastIdx="1" clrIdx="218"/>
  <p:cmAuthor id="147" name="Karagounis, Sotiris" initials="KS [55]" lastIdx="1" clrIdx="147"/>
  <p:cmAuthor id="219" name="Zoe Beckman" initials="Office [4]" lastIdx="1" clrIdx="219"/>
  <p:cmAuthor id="220" name="Zoe Beckman" initials="Office [5]" lastIdx="1" clrIdx="220"/>
  <p:cmAuthor id="221" name="Gallant, Georgia" initials="GG" lastIdx="37" clrIdx="221"/>
  <p:cmAuthor id="8" name="Ziring, Daniel" initials="ZD [6]" lastIdx="1" clrIdx="8"/>
  <p:cmAuthor id="222" name="Lucia Reyes" initials="LR" lastIdx="35" clrIdx="222"/>
  <p:cmAuthor id="11" name="Sophia Hsiao" initials="SH [3]" lastIdx="1" clrIdx="11"/>
  <p:cmAuthor id="157" name="Chemburkar, Jonathan" initials="CJ [10]" lastIdx="1" clrIdx="157"/>
  <p:cmAuthor id="158" name="Andy van Dam" initials="avd" lastIdx="11" clrIdx="158"/>
  <p:cmAuthor id="159" name="cs1230tas@gmail.com" initials="c" lastIdx="37" clrIdx="159"/>
  <p:cmAuthor id="92" name="Tishler, Jenna" initials="TJ [81]" lastIdx="1" clrIdx="92"/>
  <p:cmAuthor id="172" name="Sotiris Karagounis" initials="SK [13]" lastIdx="1" clrIdx="172"/>
  <p:cmAuthor id="173" name="Diane Mutako" initials="DM" lastIdx="5" clrIdx="173"/>
  <p:cmAuthor id="174" name="van Dam, Andries" initials="vDA" lastIdx="38" clrIdx="174"/>
  <p:cmAuthor id="175" name="" initials="" lastIdx="4" clrIdx="175"/>
  <p:cmAuthor id="176" name="Angel Rodriguez" initials="AR" lastIdx="5" clrIdx="176"/>
  <p:cmAuthor id="177" name="Snigdha Sinha" initials="" lastIdx="4" clrIdx="177"/>
  <p:cmAuthor id="178" name="Helen Cho" initials="HC" lastIdx="7" clrIdx="178"/>
  <p:cmAuthor id="179" name="Microsoft Office User" initials="Office" lastIdx="1" clrIdx="179"/>
  <p:cmAuthor id="180" name="Microsoft Office User" initials="Office [2]" lastIdx="1" clrIdx="180"/>
  <p:cmAuthor id="181" name="Microsoft Office User" initials="Office [3]" lastIdx="1" clrIdx="181"/>
  <p:cmAuthor id="182" name="Microsoft Office User" initials="Office [4]" lastIdx="1" clrIdx="182"/>
  <p:cmAuthor id="183" name="Microsoft Office User" initials="Office [5]" lastIdx="1" clrIdx="183"/>
  <p:cmAuthor id="184" name="Microsoft Office User" initials="Office [6]" lastIdx="1" clrIdx="184"/>
  <p:cmAuthor id="185" name="Microsoft Office User" initials="Office [7]" lastIdx="1" clrIdx="185"/>
  <p:cmAuthor id="186" name="Microsoft Office User" initials="Office [8]" lastIdx="1" clrIdx="186"/>
  <p:cmAuthor id="187" name="Microsoft Office User" initials="Office [9]" lastIdx="1" clrIdx="187"/>
  <p:cmAuthor id="188" name="Microsoft Office User" initials="Office [10]" lastIdx="1" clrIdx="188"/>
  <p:cmAuthor id="189" name="Microsoft Office User" initials="Office [11]" lastIdx="1" clrIdx="189"/>
  <p:cmAuthor id="190" name="Microsoft Office User" initials="Office [12]" lastIdx="1" clrIdx="190"/>
  <p:cmAuthor id="191" name="Microsoft Office User" initials="Office [13]" lastIdx="1" clrIdx="191"/>
  <p:cmAuthor id="192" name="Microsoft Office User" initials="Office [14]" lastIdx="1" clrIdx="192"/>
  <p:cmAuthor id="193" name="Microsoft Office User" initials="Office [15]" lastIdx="1" clrIdx="193"/>
  <p:cmAuthor id="194" name="Microsoft Office User" initials="Office [16]" lastIdx="1" clrIdx="194"/>
  <p:cmAuthor id="195" name="Microsoft Office User" initials="Office [17]" lastIdx="1" clrIdx="195"/>
  <p:cmAuthor id="196" name="Microsoft Office User" initials="Office [18]" lastIdx="1" clrIdx="196"/>
  <p:cmAuthor id="197" name="Microsoft Office User" initials="Office [19]" lastIdx="1" clrIdx="197"/>
  <p:cmAuthor id="198" name="Microsoft Office User" initials="Office [20]" lastIdx="1" clrIdx="198"/>
  <p:cmAuthor id="199" name="Microsoft Office User" initials="Office [21]" lastIdx="1" clrIdx="199"/>
  <p:cmAuthor id="200" name="Microsoft Office User" initials="Office [22]" lastIdx="1" clrIdx="200"/>
  <p:cmAuthor id="201" name="Microsoft Office User" initials="Office [23]" lastIdx="1" clrIdx="201"/>
  <p:cmAuthor id="202" name="Microsoft Office User" initials="Office [24]" lastIdx="1" clrIdx="202"/>
  <p:cmAuthor id="203" name="Microsoft Office User" initials="Office [25]" lastIdx="1" clrIdx="203"/>
  <p:cmAuthor id="204" name="Microsoft Office User" initials="Office [26]" lastIdx="1" clrIdx="204"/>
  <p:cmAuthor id="205" name="Microsoft Office User" initials="Office [27]" lastIdx="1" clrIdx="205"/>
  <p:cmAuthor id="206" name="Microsoft Office User" initials="Office [28]" lastIdx="1" clrIdx="206"/>
  <p:cmAuthor id="207" name="Microsoft Office User" initials="Office [29]" lastIdx="1" clrIdx="207"/>
  <p:cmAuthor id="208" name="Microsoft Office User" initials="Office [30]" lastIdx="1" clrIdx="208"/>
  <p:cmAuthor id="209" name="Microsoft Office User" initials="Office [31]" lastIdx="1" clrIdx="209"/>
  <p:cmAuthor id="210" name="Microsoft Office User" initials="Office [32]" lastIdx="1" clrIdx="210"/>
  <p:cmAuthor id="211" name="Microsoft Office User" initials="Office [33]" lastIdx="1" clrIdx="211"/>
  <p:cmAuthor id="212" name="Microsoft Office User" initials="Office [34]" lastIdx="1" clrIdx="21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0000"/>
    <a:srgbClr val="FF009C"/>
    <a:srgbClr val="FF40FF"/>
    <a:srgbClr val="0432FF"/>
    <a:srgbClr val="00CC00"/>
    <a:srgbClr val="999999"/>
    <a:srgbClr val="474E44"/>
    <a:srgbClr val="432E64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43" autoAdjust="0"/>
    <p:restoredTop sz="89124" autoAdjust="0"/>
  </p:normalViewPr>
  <p:slideViewPr>
    <p:cSldViewPr snapToGrid="0" snapToObjects="1">
      <p:cViewPr varScale="1">
        <p:scale>
          <a:sx n="98" d="100"/>
          <a:sy n="98" d="100"/>
        </p:scale>
        <p:origin x="200" y="7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356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68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commentAuthors" Target="commentAuthors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handoutMaster" Target="handoutMasters/handout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74" dt="2019-07-24T14:51:56.331" idx="37">
    <p:pos x="10" y="10"/>
    <p:text>first bullet and diagram on first click, only then second click, and then third for third bullet, and highlight</p:text>
    <p:extLst>
      <p:ext uri="{C676402C-5697-4E1C-873F-D02D1690AC5C}">
        <p15:threadingInfo xmlns:p15="http://schemas.microsoft.com/office/powerpoint/2012/main" timeZoneBias="240"/>
      </p:ext>
    </p:extLst>
  </p:cm>
  <p:cm authorId="221" dt="2019-07-26T09:39:18.873" idx="37">
    <p:pos x="10" y="106"/>
    <p:text>Done!</p:text>
    <p:extLst>
      <p:ext uri="{C676402C-5697-4E1C-873F-D02D1690AC5C}">
        <p15:threadingInfo xmlns:p15="http://schemas.microsoft.com/office/powerpoint/2012/main" timeZoneBias="240">
          <p15:parentCm authorId="174" idx="37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74" dt="2019-07-15T10:11:06.343" idx="31">
    <p:pos x="5709" y="834"/>
    <p:text>nice image!  But i can't figure out the red  arrow...what is it?</p:text>
    <p:extLst>
      <p:ext uri="{C676402C-5697-4E1C-873F-D02D1690AC5C}">
        <p15:threadingInfo xmlns:p15="http://schemas.microsoft.com/office/powerpoint/2012/main" timeZoneBias="240"/>
      </p:ext>
    </p:extLst>
  </p:cm>
  <p:cm authorId="216" dt="2019-07-16T10:34:50.971" idx="20">
    <p:pos x="5709" y="930"/>
    <p:text>It's supposed to represent walking up a tree like the quoted part of the first bullet</p:text>
    <p:extLst>
      <p:ext uri="{C676402C-5697-4E1C-873F-D02D1690AC5C}">
        <p15:threadingInfo xmlns:p15="http://schemas.microsoft.com/office/powerpoint/2012/main" timeZoneBias="-480">
          <p15:parentCm authorId="174" idx="31"/>
        </p15:threadingInfo>
      </p:ext>
    </p:extLst>
  </p:cm>
  <p:cm authorId="174" dt="2019-07-24T14:57:32.515" idx="38">
    <p:pos x="5709" y="1026"/>
    <p:text>ok, but pretty obscure.  could you animate a red arrow that gets progressively longer from the bottom to the top with each click?</p:text>
    <p:extLst>
      <p:ext uri="{C676402C-5697-4E1C-873F-D02D1690AC5C}">
        <p15:threadingInfo xmlns:p15="http://schemas.microsoft.com/office/powerpoint/2012/main" timeZoneBias="240">
          <p15:parentCm authorId="174" idx="31"/>
        </p15:threadingInfo>
      </p:ext>
    </p:extLst>
  </p:cm>
  <p:cm authorId="221" dt="2019-07-26T09:39:08.151" idx="36">
    <p:pos x="5709" y="1122"/>
    <p:text>done!</p:text>
    <p:extLst>
      <p:ext uri="{C676402C-5697-4E1C-873F-D02D1690AC5C}">
        <p15:threadingInfo xmlns:p15="http://schemas.microsoft.com/office/powerpoint/2012/main" timeZoneBias="240">
          <p15:parentCm authorId="174" idx="31"/>
        </p15:threadingInfo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25342B-6BC6-554B-86FC-5097DB3E913B}" type="datetimeFigureOut">
              <a:rPr lang="en-US" smtClean="0"/>
              <a:t>9/19/19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E60CA-9BB6-284B-9183-FF1775237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168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tiff>
</file>

<file path=ppt/media/image12.tiff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jpg>
</file>

<file path=ppt/media/image23.png>
</file>

<file path=ppt/media/image24.png>
</file>

<file path=ppt/media/image25.tiff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tiff>
</file>

<file path=ppt/media/image32.tiff>
</file>

<file path=ppt/media/image33.jpg>
</file>

<file path=ppt/media/image34.tiff>
</file>

<file path=ppt/media/image4.jpg>
</file>

<file path=ppt/media/image5.jp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389167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24" name="Google Shape;32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955915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41658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5325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022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3533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8493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90232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89024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4976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09533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511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32" name="Google Shape;3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480107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17233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92153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2521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43196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8290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43240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1" name="Google Shape;311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94181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1" name="Google Shape;321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0755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89058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97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</p:txBody>
      </p:sp>
      <p:sp>
        <p:nvSpPr>
          <p:cNvPr id="132" name="Google Shape;1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738453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60916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1754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27822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46550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19533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91624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38451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359745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41944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Shape 3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0662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1:00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39" name="Google Shape;3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1874972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Shape 3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9564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16786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Shape 3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936075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975426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Shape 3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166118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Shape 3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061485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Shape 3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06981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689318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Shape 4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194133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Shape 4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6022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321889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Shape 4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766528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Shape 3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0616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Shape 4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522197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4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Shape 4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72841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Shape 4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67243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506263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228985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972830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835279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Shape 4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Shape 4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19222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821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674092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839807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Shape 4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956421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Shape 4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832841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Shape 5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Shape 5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531794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Shape 5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Shape 5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232247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Shape 5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049649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Shape 5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50810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Shape 5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761188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Shape 5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Shape 5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6949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898881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76527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Shape 5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860100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Shape 5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683694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Shape 5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531429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Shape 5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13959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Shape 5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Shape 5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668930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Shape 5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Shape 5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4267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Shape 5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Shape 5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835709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520230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Shape 6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70273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294141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0389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5474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63550" indent="-401638">
              <a:buClr>
                <a:schemeClr val="tx1"/>
              </a:buClr>
              <a:tabLst/>
              <a:defRPr>
                <a:solidFill>
                  <a:schemeClr val="tx1"/>
                </a:solidFill>
              </a:defRPr>
            </a:lvl1pPr>
            <a:lvl2pPr marL="866775" indent="-409575">
              <a:buClr>
                <a:schemeClr val="tx1"/>
              </a:buClr>
              <a:tabLst/>
              <a:defRPr>
                <a:solidFill>
                  <a:schemeClr val="tx1"/>
                </a:solidFill>
              </a:defRPr>
            </a:lvl2pPr>
            <a:lvl3pPr marL="1316038" indent="-401638">
              <a:buClr>
                <a:schemeClr val="tx1"/>
              </a:buClr>
              <a:tabLst/>
              <a:defRPr>
                <a:solidFill>
                  <a:schemeClr val="tx1"/>
                </a:solidFill>
              </a:defRPr>
            </a:lvl3pPr>
            <a:lvl4pPr marL="1779588" indent="-407988">
              <a:tabLst/>
              <a:defRPr>
                <a:solidFill>
                  <a:schemeClr val="tx1"/>
                </a:solidFill>
              </a:defRPr>
            </a:lvl4pPr>
            <a:lvl5pPr marL="2228850" indent="-400050">
              <a:tabLst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4488F04-F278-5146-A85F-D42ADC9E8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98364" y="4722582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F5DC9426-BF23-1049-A5DE-CB4E35C5199A}" type="slidenum">
              <a:rPr lang="en-US" smtClean="0"/>
              <a:pPr/>
              <a:t>‹#›</a:t>
            </a:fld>
            <a:r>
              <a:rPr lang="en-US" dirty="0"/>
              <a:t> / 83</a:t>
            </a:r>
          </a:p>
        </p:txBody>
      </p:sp>
    </p:spTree>
    <p:extLst>
      <p:ext uri="{BB962C8B-B14F-4D97-AF65-F5344CB8AC3E}">
        <p14:creationId xmlns:p14="http://schemas.microsoft.com/office/powerpoint/2010/main" val="908245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78295" y="1123123"/>
            <a:ext cx="8577469" cy="3509202"/>
          </a:xfrm>
        </p:spPr>
        <p:txBody>
          <a:bodyPr/>
          <a:lstStyle>
            <a:lvl1pPr marL="463550" indent="-401638">
              <a:buClr>
                <a:schemeClr val="tx1"/>
              </a:buClr>
              <a:tabLst/>
              <a:defRPr>
                <a:solidFill>
                  <a:schemeClr val="tx1"/>
                </a:solidFill>
              </a:defRPr>
            </a:lvl1pPr>
            <a:lvl2pPr marL="866775" indent="-409575">
              <a:buClr>
                <a:schemeClr val="tx1"/>
              </a:buClr>
              <a:tabLst/>
              <a:defRPr>
                <a:solidFill>
                  <a:schemeClr val="tx1"/>
                </a:solidFill>
              </a:defRPr>
            </a:lvl2pPr>
            <a:lvl3pPr marL="1316038" indent="-401638">
              <a:buClr>
                <a:schemeClr val="tx1"/>
              </a:buClr>
              <a:tabLst/>
              <a:defRPr>
                <a:solidFill>
                  <a:schemeClr val="tx1"/>
                </a:solidFill>
              </a:defRPr>
            </a:lvl3pPr>
            <a:lvl4pPr marL="1779588" indent="-407988">
              <a:tabLst/>
              <a:defRPr>
                <a:solidFill>
                  <a:schemeClr val="tx1"/>
                </a:solidFill>
              </a:defRPr>
            </a:lvl4pPr>
            <a:lvl5pPr marL="2228850" indent="-400050">
              <a:tabLst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79742-1640-9E4B-A834-996C6D159D70}"/>
              </a:ext>
            </a:extLst>
          </p:cNvPr>
          <p:cNvSpPr txBox="1">
            <a:spLocks/>
          </p:cNvSpPr>
          <p:nvPr userDrawn="1"/>
        </p:nvSpPr>
        <p:spPr>
          <a:xfrm>
            <a:off x="6798364" y="4731542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F5DC9426-BF23-1049-A5DE-CB4E35C5199A}" type="slidenum">
              <a:rPr lang="en-US" smtClean="0"/>
              <a:pPr/>
              <a:t>‹#›</a:t>
            </a:fld>
            <a:r>
              <a:rPr lang="en-US" dirty="0"/>
              <a:t> / 83</a:t>
            </a:r>
          </a:p>
        </p:txBody>
      </p:sp>
    </p:spTree>
    <p:extLst>
      <p:ext uri="{BB962C8B-B14F-4D97-AF65-F5344CB8AC3E}">
        <p14:creationId xmlns:p14="http://schemas.microsoft.com/office/powerpoint/2010/main" val="1085561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98364" y="4722582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F5DC9426-BF23-1049-A5DE-CB4E35C5199A}" type="slidenum">
              <a:rPr lang="en-US" smtClean="0"/>
              <a:pPr/>
              <a:t>‹#›</a:t>
            </a:fld>
            <a:r>
              <a:rPr lang="en-US" dirty="0"/>
              <a:t> / 83</a:t>
            </a:r>
          </a:p>
        </p:txBody>
      </p:sp>
    </p:spTree>
    <p:extLst>
      <p:ext uri="{BB962C8B-B14F-4D97-AF65-F5344CB8AC3E}">
        <p14:creationId xmlns:p14="http://schemas.microsoft.com/office/powerpoint/2010/main" val="1869680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295" y="1123123"/>
            <a:ext cx="8577469" cy="3509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3048000" y="4958399"/>
            <a:ext cx="25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600" b="0" i="0" u="none" strike="noStrike" cap="none" baseline="0" dirty="0">
                <a:solidFill>
                  <a:schemeClr val="tx2">
                    <a:lumMod val="75000"/>
                  </a:schemeClr>
                </a:solidFill>
                <a:effectLst/>
                <a:latin typeface="Arial"/>
                <a:ea typeface="Arial"/>
                <a:cs typeface="Arial"/>
                <a:sym typeface="Arial"/>
                <a:rtl val="0"/>
              </a:rPr>
              <a:t>Andries van Dam © 2019 9/24/2019</a:t>
            </a:r>
            <a:endParaRPr lang="nl-NL" sz="600" dirty="0">
              <a:solidFill>
                <a:schemeClr val="tx2">
                  <a:lumMod val="75000"/>
                </a:schemeClr>
              </a:solidFill>
              <a:effectLst/>
            </a:endParaRPr>
          </a:p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959A9-4FEB-2348-BA2D-9F6D9EABA6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98364" y="4722582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F5DC9426-BF23-1049-A5DE-CB4E35C5199A}" type="slidenum">
              <a:rPr lang="en-US" smtClean="0"/>
              <a:pPr/>
              <a:t>‹#›</a:t>
            </a:fld>
            <a:r>
              <a:rPr lang="en-US" dirty="0"/>
              <a:t> / 83</a:t>
            </a:r>
          </a:p>
        </p:txBody>
      </p:sp>
    </p:spTree>
    <p:extLst>
      <p:ext uri="{BB962C8B-B14F-4D97-AF65-F5344CB8AC3E}">
        <p14:creationId xmlns:p14="http://schemas.microsoft.com/office/powerpoint/2010/main" val="1213158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.LucidaGrandeUI" charset="0"/>
        <a:buChar char="●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charset="0"/>
        <a:buChar char="o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charset="2"/>
        <a:buChar char="§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harvard.edu/gazette/story/2019/07/researchers-develop-a-method-to-identify-computer-generated-text/?utm_source=SilverpopMailing&amp;utm_medium=email&amp;utm_campaign=Daily%20Gazette%2020190731%20(1)" TargetMode="External"/><Relationship Id="rId2" Type="http://schemas.openxmlformats.org/officeDocument/2006/relationships/hyperlink" Target="https://www.bbc.com/news/technology-49446729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59.xml"/><Relationship Id="rId4" Type="http://schemas.openxmlformats.org/officeDocument/2006/relationships/slide" Target="slide3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slide" Target="slide59.xml"/><Relationship Id="rId4" Type="http://schemas.openxmlformats.org/officeDocument/2006/relationships/slide" Target="slide3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slide" Target="slide59.xml"/><Relationship Id="rId4" Type="http://schemas.openxmlformats.org/officeDocument/2006/relationships/slide" Target="slide2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5" Type="http://schemas.openxmlformats.org/officeDocument/2006/relationships/slide" Target="slide30.xml"/><Relationship Id="rId4" Type="http://schemas.openxmlformats.org/officeDocument/2006/relationships/slide" Target="slide29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g"/><Relationship Id="rId4" Type="http://schemas.openxmlformats.org/officeDocument/2006/relationships/image" Target="../media/image32.tiff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6.xml"/><Relationship Id="rId5" Type="http://schemas.openxmlformats.org/officeDocument/2006/relationships/slide" Target="slide63.xml"/><Relationship Id="rId4" Type="http://schemas.openxmlformats.org/officeDocument/2006/relationships/slide" Target="slide30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DD7B6-E9DC-5842-882C-666D8A5E4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030" y="150245"/>
            <a:ext cx="7886700" cy="993775"/>
          </a:xfrm>
        </p:spPr>
        <p:txBody>
          <a:bodyPr/>
          <a:lstStyle/>
          <a:p>
            <a:r>
              <a:rPr lang="en-US" dirty="0"/>
              <a:t>Responsible CS (1/2)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84F1D-F4C0-2E4C-95C8-C5E131C32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030" y="1331031"/>
            <a:ext cx="5919634" cy="3262312"/>
          </a:xfrm>
        </p:spPr>
        <p:txBody>
          <a:bodyPr>
            <a:normAutofit/>
          </a:bodyPr>
          <a:lstStyle/>
          <a:p>
            <a:pPr fontAlgn="base"/>
            <a:r>
              <a:rPr lang="en-US" sz="2200" dirty="0"/>
              <a:t>GPT-2  supposedly generates human-like text</a:t>
            </a:r>
          </a:p>
          <a:p>
            <a:pPr fontAlgn="base"/>
            <a:r>
              <a:rPr lang="en-US" sz="2200" dirty="0"/>
              <a:t>Full model considered “too dangerous,” not released yet</a:t>
            </a:r>
          </a:p>
          <a:p>
            <a:pPr fontAlgn="base"/>
            <a:r>
              <a:rPr lang="en-US" sz="2200" dirty="0"/>
              <a:t>Smaller models released to select groups</a:t>
            </a:r>
          </a:p>
          <a:p>
            <a:pPr fontAlgn="base"/>
            <a:r>
              <a:rPr lang="en-US" sz="2200" dirty="0"/>
              <a:t>Harvard researchers working on fake text detection technology specifically trained on GPT-2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3EFF44-061C-5F4D-B294-09C8E9FBD6EF}"/>
              </a:ext>
            </a:extLst>
          </p:cNvPr>
          <p:cNvSpPr/>
          <p:nvPr/>
        </p:nvSpPr>
        <p:spPr>
          <a:xfrm>
            <a:off x="373964" y="836243"/>
            <a:ext cx="40847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OpenAi’s</a:t>
            </a:r>
            <a:r>
              <a:rPr lang="en-US" dirty="0"/>
              <a:t> powerful text generating model : GPT-2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D8FC91-29FE-8E47-9DAD-2262048510FB}"/>
              </a:ext>
            </a:extLst>
          </p:cNvPr>
          <p:cNvSpPr/>
          <p:nvPr/>
        </p:nvSpPr>
        <p:spPr>
          <a:xfrm>
            <a:off x="-1" y="4284086"/>
            <a:ext cx="350677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Sources: </a:t>
            </a:r>
          </a:p>
          <a:p>
            <a:r>
              <a:rPr lang="en-US" sz="800" u="sng" dirty="0">
                <a:hlinkClick r:id="rId2"/>
              </a:rPr>
              <a:t>https://www.bbc.com/news/technology-49446729</a:t>
            </a:r>
            <a:endParaRPr lang="en-US" sz="800" dirty="0"/>
          </a:p>
          <a:p>
            <a:r>
              <a:rPr lang="en-US" sz="800" u="sng" dirty="0">
                <a:hlinkClick r:id="rId3"/>
              </a:rPr>
              <a:t>https://news.harvard.edu/gazette/story/2019/07/researchers-develop-a-method-to-identify-computer-generated-text/?utm_source=SilverpopMailing&amp;utm_medium=email&amp;utm_campaign=Daily%20Gazette%2020190731%20(1)</a:t>
            </a:r>
            <a:b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 descr="A robot hand writing on a keyboard">
            <a:extLst>
              <a:ext uri="{FF2B5EF4-FFF2-40B4-BE49-F238E27FC236}">
                <a16:creationId xmlns:a16="http://schemas.microsoft.com/office/drawing/2014/main" id="{50A8CD43-6B3B-AF49-96C6-A76F42EA5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2681" y="647132"/>
            <a:ext cx="2805289" cy="1577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ai generated text">
            <a:extLst>
              <a:ext uri="{FF2B5EF4-FFF2-40B4-BE49-F238E27FC236}">
                <a16:creationId xmlns:a16="http://schemas.microsoft.com/office/drawing/2014/main" id="{E8C07D15-12BA-054B-954E-01A505F5C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8718" y="2489832"/>
            <a:ext cx="2779252" cy="2091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5E4B16-5E4E-5C4E-BEB4-8950986FA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5DC9426-BF23-1049-A5DE-CB4E35C5199A}" type="slidenum">
              <a:rPr lang="en-US" smtClean="0"/>
              <a:pPr/>
              <a:t>0</a:t>
            </a:fld>
            <a:r>
              <a:rPr lang="en-US"/>
              <a:t> / 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485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/>
        </p:nvSpPr>
        <p:spPr>
          <a:xfrm>
            <a:off x="5589513" y="2174800"/>
            <a:ext cx="2730600" cy="105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1600" dirty="0"/>
              <a:t>5 seats</a:t>
            </a:r>
          </a:p>
        </p:txBody>
      </p:sp>
      <p:sp>
        <p:nvSpPr>
          <p:cNvPr id="69" name="Shape 69"/>
          <p:cNvSpPr/>
          <p:nvPr/>
        </p:nvSpPr>
        <p:spPr>
          <a:xfrm>
            <a:off x="3550799" y="801278"/>
            <a:ext cx="5335779" cy="4266747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Convertibles vs. Sedans</a:t>
            </a:r>
          </a:p>
        </p:txBody>
      </p:sp>
      <p:sp>
        <p:nvSpPr>
          <p:cNvPr id="71" name="Shape 71"/>
          <p:cNvSpPr/>
          <p:nvPr/>
        </p:nvSpPr>
        <p:spPr>
          <a:xfrm>
            <a:off x="278296" y="895547"/>
            <a:ext cx="5030304" cy="4164828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 txBox="1"/>
          <p:nvPr/>
        </p:nvSpPr>
        <p:spPr>
          <a:xfrm>
            <a:off x="1500600" y="1416441"/>
            <a:ext cx="2050200" cy="5948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u="sng" dirty="0"/>
              <a:t>Convertible</a:t>
            </a:r>
          </a:p>
        </p:txBody>
      </p:sp>
      <p:sp>
        <p:nvSpPr>
          <p:cNvPr id="73" name="Shape 73"/>
          <p:cNvSpPr txBox="1"/>
          <p:nvPr/>
        </p:nvSpPr>
        <p:spPr>
          <a:xfrm>
            <a:off x="5411131" y="1455853"/>
            <a:ext cx="2050200" cy="5282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u="sng" dirty="0"/>
              <a:t>Sedan</a:t>
            </a:r>
          </a:p>
        </p:txBody>
      </p:sp>
      <p:sp>
        <p:nvSpPr>
          <p:cNvPr id="74" name="Shape 74"/>
          <p:cNvSpPr txBox="1"/>
          <p:nvPr/>
        </p:nvSpPr>
        <p:spPr>
          <a:xfrm>
            <a:off x="888022" y="2194567"/>
            <a:ext cx="2560247" cy="8876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US" sz="1600" dirty="0"/>
              <a:t>Might have only </a:t>
            </a:r>
            <a:r>
              <a:rPr lang="en" sz="1600" dirty="0"/>
              <a:t>2 seats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1600" dirty="0"/>
              <a:t>Top down/up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3479084" y="2159375"/>
            <a:ext cx="1829516" cy="198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1600" dirty="0"/>
              <a:t>Drive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1600" dirty="0"/>
              <a:t>Brake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1600" dirty="0"/>
              <a:t>Play radio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US" sz="1600" dirty="0"/>
              <a:t>Lock</a:t>
            </a:r>
            <a:r>
              <a:rPr lang="en" sz="1600" dirty="0"/>
              <a:t>/unlock doors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1600" dirty="0"/>
              <a:t>Turn off/on </a:t>
            </a:r>
            <a:r>
              <a:rPr lang="en-US" sz="1600" dirty="0"/>
              <a:t>engine</a:t>
            </a:r>
            <a:endParaRPr lang="en" sz="1600" dirty="0"/>
          </a:p>
        </p:txBody>
      </p:sp>
    </p:spTree>
    <p:extLst>
      <p:ext uri="{BB962C8B-B14F-4D97-AF65-F5344CB8AC3E}">
        <p14:creationId xmlns:p14="http://schemas.microsoft.com/office/powerpoint/2010/main" val="1618037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7318" y="1078476"/>
            <a:ext cx="5888446" cy="3553849"/>
          </a:xfrm>
        </p:spPr>
        <p:txBody>
          <a:bodyPr>
            <a:normAutofit/>
          </a:bodyPr>
          <a:lstStyle/>
          <a:p>
            <a:r>
              <a:rPr lang="en-US" dirty="0"/>
              <a:t>A convertible and a sedan are extremely similar</a:t>
            </a:r>
          </a:p>
          <a:p>
            <a:r>
              <a:rPr lang="en-US" dirty="0"/>
              <a:t>Not only do they share a lot of the same capabilities, they perform these actions in the same way</a:t>
            </a:r>
          </a:p>
          <a:p>
            <a:pPr lvl="1"/>
            <a:r>
              <a:rPr lang="en-US" dirty="0"/>
              <a:t>both cars drive and brake the same way</a:t>
            </a:r>
          </a:p>
          <a:p>
            <a:pPr lvl="2"/>
            <a:r>
              <a:rPr lang="en-US" dirty="0"/>
              <a:t>let’s assume they have the same engine, chassis, door, brake pedals, fuel systems, etc.</a:t>
            </a:r>
          </a:p>
          <a:p>
            <a:pPr marL="457200" lvl="0" indent="0">
              <a:spcBef>
                <a:spcPts val="0"/>
              </a:spcBef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Digging deeper into the similarities</a:t>
            </a:r>
          </a:p>
        </p:txBody>
      </p:sp>
      <p:pic>
        <p:nvPicPr>
          <p:cNvPr id="2" name="Εικόνα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36" y="1078476"/>
            <a:ext cx="2139456" cy="373183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9776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138545" y="895547"/>
            <a:ext cx="5785219" cy="4101672"/>
          </a:xfrm>
        </p:spPr>
        <p:txBody>
          <a:bodyPr>
            <a:noAutofit/>
          </a:bodyPr>
          <a:lstStyle/>
          <a:p>
            <a:pPr lvl="0"/>
            <a:r>
              <a:rPr lang="en" sz="2000" dirty="0"/>
              <a:t>In </a:t>
            </a:r>
            <a:r>
              <a:rPr lang="en-US" sz="2000" dirty="0"/>
              <a:t>many</a:t>
            </a:r>
            <a:r>
              <a:rPr lang="en" sz="2000" dirty="0"/>
              <a:t> cases, objects can be very closely related to each other</a:t>
            </a:r>
          </a:p>
          <a:p>
            <a:pPr lvl="1"/>
            <a:r>
              <a:rPr lang="en" sz="1800" dirty="0"/>
              <a:t>convertibles and sedans drive the same way</a:t>
            </a:r>
          </a:p>
          <a:p>
            <a:pPr lvl="1"/>
            <a:r>
              <a:rPr lang="en-US" sz="1800" dirty="0"/>
              <a:t>f</a:t>
            </a:r>
            <a:r>
              <a:rPr lang="en" sz="1800" dirty="0"/>
              <a:t>lip phones and smartphones call the same way</a:t>
            </a:r>
          </a:p>
          <a:p>
            <a:pPr lvl="1"/>
            <a:r>
              <a:rPr lang="en-US" sz="1800" dirty="0"/>
              <a:t>Br</a:t>
            </a:r>
            <a:r>
              <a:rPr lang="en" sz="1800" dirty="0"/>
              <a:t>own students and Harvard students study the same way</a:t>
            </a:r>
          </a:p>
          <a:p>
            <a:pPr lvl="0"/>
            <a:r>
              <a:rPr lang="en" sz="2000" dirty="0"/>
              <a:t>Imagine we have an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000" dirty="0">
                <a:solidFill>
                  <a:srgbClr val="0000FF"/>
                </a:solidFill>
              </a:rPr>
              <a:t> </a:t>
            </a:r>
            <a:r>
              <a:rPr lang="en" sz="2000" dirty="0"/>
              <a:t>and a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Sedan</a:t>
            </a:r>
            <a:r>
              <a:rPr lang="en" sz="2000" dirty="0">
                <a:solidFill>
                  <a:srgbClr val="0000FF"/>
                </a:solidFill>
              </a:rPr>
              <a:t> </a:t>
            </a:r>
            <a:r>
              <a:rPr lang="en" sz="2000" dirty="0"/>
              <a:t>class</a:t>
            </a:r>
          </a:p>
          <a:p>
            <a:pPr lvl="1"/>
            <a:r>
              <a:rPr lang="en-US" sz="1800" dirty="0"/>
              <a:t>c</a:t>
            </a:r>
            <a:r>
              <a:rPr lang="en" sz="1800" dirty="0"/>
              <a:t>an we </a:t>
            </a:r>
            <a:r>
              <a:rPr lang="en-US" sz="1800" dirty="0"/>
              <a:t>put </a:t>
            </a:r>
            <a:r>
              <a:rPr lang="en" sz="1800" dirty="0"/>
              <a:t>their similarities in one place?</a:t>
            </a:r>
          </a:p>
          <a:p>
            <a:pPr lvl="1"/>
            <a:r>
              <a:rPr lang="en-US" sz="1800" dirty="0"/>
              <a:t>h</a:t>
            </a:r>
            <a:r>
              <a:rPr lang="en" sz="1800" dirty="0"/>
              <a:t>ow do we portray </a:t>
            </a:r>
            <a:r>
              <a:rPr lang="en" sz="1800" dirty="0" err="1"/>
              <a:t>th</a:t>
            </a:r>
            <a:r>
              <a:rPr lang="en-US" sz="1800" dirty="0"/>
              <a:t>at</a:t>
            </a:r>
            <a:r>
              <a:rPr lang="en" sz="1800" dirty="0"/>
              <a:t> relationship </a:t>
            </a:r>
            <a:r>
              <a:rPr lang="en-US" sz="1800" dirty="0"/>
              <a:t>with </a:t>
            </a:r>
            <a:r>
              <a:rPr lang="en" sz="1800" dirty="0"/>
              <a:t>code?</a:t>
            </a:r>
          </a:p>
        </p:txBody>
      </p:sp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Can we model this in code?</a:t>
            </a:r>
          </a:p>
        </p:txBody>
      </p:sp>
      <p:sp>
        <p:nvSpPr>
          <p:cNvPr id="89" name="Shape 89"/>
          <p:cNvSpPr txBox="1"/>
          <p:nvPr/>
        </p:nvSpPr>
        <p:spPr>
          <a:xfrm>
            <a:off x="5923764" y="916831"/>
            <a:ext cx="3162900" cy="1848951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b="1" u="sng" dirty="0"/>
              <a:t>Convertible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putTopDown()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putTopUp()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US" sz="1800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turnOnEngine</a:t>
            </a: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endParaRPr lang="en-US" sz="1800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US" sz="1800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turnOffEngine</a:t>
            </a: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endParaRPr lang="en-US" sz="1800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drive()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5923764" y="2744498"/>
            <a:ext cx="3162900" cy="1956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b="1" u="sng" dirty="0"/>
              <a:t>Sedan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  <a:buChar char="●"/>
            </a:pPr>
            <a:r>
              <a:rPr lang="en" sz="1800" dirty="0" err="1">
                <a:solidFill>
                  <a:schemeClr val="dk1"/>
                </a:solidFill>
                <a:latin typeface="Consolas" charset="0"/>
                <a:ea typeface="Consolas" charset="0"/>
                <a:cs typeface="Consolas" charset="0"/>
              </a:rPr>
              <a:t>parkInCompactSpace</a:t>
            </a:r>
            <a:r>
              <a:rPr lang="en" sz="1800" dirty="0">
                <a:solidFill>
                  <a:schemeClr val="dk1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endParaRPr lang="en-US" sz="1800" dirty="0">
              <a:solidFill>
                <a:schemeClr val="dk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lvl="0" indent="-228600">
              <a:buChar char="●"/>
            </a:pPr>
            <a:r>
              <a:rPr lang="en-US" sz="1800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turnOnEngine</a:t>
            </a: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endParaRPr lang="en-US" sz="1800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lvl="0" indent="-228600">
              <a:buChar char="●"/>
            </a:pPr>
            <a:r>
              <a:rPr lang="en-US" sz="1800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turnOffEngine</a:t>
            </a: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endParaRPr lang="en-US" sz="1800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lvl="0" indent="-228600">
              <a:buChar char="●"/>
            </a:pP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drive()</a:t>
            </a:r>
          </a:p>
        </p:txBody>
      </p:sp>
    </p:spTree>
    <p:extLst>
      <p:ext uri="{BB962C8B-B14F-4D97-AF65-F5344CB8AC3E}">
        <p14:creationId xmlns:p14="http://schemas.microsoft.com/office/powerpoint/2010/main" val="350801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build="p"/>
      <p:bldP spid="89" grpId="0" animBg="1"/>
      <p:bldP spid="9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278295" y="895547"/>
            <a:ext cx="8577469" cy="3736778"/>
          </a:xfrm>
        </p:spPr>
        <p:txBody>
          <a:bodyPr>
            <a:noAutofit/>
          </a:bodyPr>
          <a:lstStyle/>
          <a:p>
            <a:pPr lvl="0">
              <a:lnSpc>
                <a:spcPct val="114000"/>
              </a:lnSpc>
              <a:spcBef>
                <a:spcPts val="100"/>
              </a:spcBef>
            </a:pPr>
            <a:r>
              <a:rPr lang="en" sz="2000" dirty="0"/>
              <a:t>We could build an interface to model their similarities</a:t>
            </a:r>
          </a:p>
          <a:p>
            <a:pPr lvl="1">
              <a:lnSpc>
                <a:spcPct val="114000"/>
              </a:lnSpc>
              <a:spcBef>
                <a:spcPts val="100"/>
              </a:spcBef>
            </a:pPr>
            <a:r>
              <a:rPr lang="en-US" sz="1800" dirty="0"/>
              <a:t>b</a:t>
            </a:r>
            <a:r>
              <a:rPr lang="en" sz="1800" dirty="0" err="1"/>
              <a:t>uild</a:t>
            </a:r>
            <a:r>
              <a:rPr lang="en" sz="1800" dirty="0"/>
              <a:t> a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800" dirty="0">
                <a:solidFill>
                  <a:srgbClr val="0000FF"/>
                </a:solidFill>
              </a:rPr>
              <a:t> </a:t>
            </a:r>
            <a:r>
              <a:rPr lang="en" sz="1800" dirty="0"/>
              <a:t>interface with the following methods:</a:t>
            </a:r>
          </a:p>
          <a:p>
            <a:pPr lvl="2">
              <a:lnSpc>
                <a:spcPct val="114000"/>
              </a:lnSpc>
              <a:spcBef>
                <a:spcPts val="100"/>
              </a:spcBef>
            </a:pP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turnOnEngine</a:t>
            </a:r>
            <a:r>
              <a:rPr lang="en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2">
              <a:lnSpc>
                <a:spcPct val="114000"/>
              </a:lnSpc>
              <a:spcBef>
                <a:spcPts val="100"/>
              </a:spcBef>
            </a:pP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turnOffEngine</a:t>
            </a:r>
            <a:r>
              <a:rPr lang="en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2">
              <a:lnSpc>
                <a:spcPct val="114000"/>
              </a:lnSpc>
              <a:spcBef>
                <a:spcPts val="100"/>
              </a:spcBef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2">
              <a:lnSpc>
                <a:spcPct val="114000"/>
              </a:lnSpc>
              <a:spcBef>
                <a:spcPts val="100"/>
              </a:spcBef>
            </a:pPr>
            <a:r>
              <a:rPr lang="en-US" sz="1600" dirty="0" err="1"/>
              <a:t>e</a:t>
            </a:r>
            <a:r>
              <a:rPr lang="en" sz="1600" dirty="0" err="1"/>
              <a:t>tc</a:t>
            </a:r>
            <a:r>
              <a:rPr lang="en-US" sz="1600" dirty="0"/>
              <a:t>.</a:t>
            </a:r>
            <a:endParaRPr lang="en" sz="1600" dirty="0"/>
          </a:p>
          <a:p>
            <a:pPr lvl="0">
              <a:lnSpc>
                <a:spcPct val="114000"/>
              </a:lnSpc>
              <a:spcBef>
                <a:spcPts val="100"/>
              </a:spcBef>
            </a:pPr>
            <a:r>
              <a:rPr lang="en" sz="2000" dirty="0"/>
              <a:t>Remember: interfaces only </a:t>
            </a:r>
            <a:r>
              <a:rPr lang="en-US" sz="2000" dirty="0"/>
              <a:t>“</a:t>
            </a:r>
            <a:r>
              <a:rPr lang="en" sz="2000" dirty="0"/>
              <a:t>declare</a:t>
            </a:r>
            <a:r>
              <a:rPr lang="en-US" sz="2000" dirty="0"/>
              <a:t>”</a:t>
            </a:r>
            <a:r>
              <a:rPr lang="en" sz="2000" dirty="0"/>
              <a:t> methods</a:t>
            </a:r>
          </a:p>
          <a:p>
            <a:pPr lvl="1">
              <a:lnSpc>
                <a:spcPct val="114000"/>
              </a:lnSpc>
              <a:spcBef>
                <a:spcPts val="100"/>
              </a:spcBef>
            </a:pPr>
            <a:r>
              <a:rPr lang="en-US" sz="1800" dirty="0"/>
              <a:t>e</a:t>
            </a:r>
            <a:r>
              <a:rPr lang="en" sz="1800" dirty="0"/>
              <a:t>ach class that extends 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ar</a:t>
            </a:r>
            <a:r>
              <a:rPr lang="en" sz="1800" dirty="0"/>
              <a:t> will need to </a:t>
            </a:r>
            <a:r>
              <a:rPr lang="en-US" sz="1800" dirty="0"/>
              <a:t>“</a:t>
            </a:r>
            <a:r>
              <a:rPr lang="en" sz="1800" dirty="0"/>
              <a:t>implement</a:t>
            </a:r>
            <a:r>
              <a:rPr lang="en-US" sz="1800" dirty="0"/>
              <a:t>”</a:t>
            </a:r>
            <a:r>
              <a:rPr lang="en" sz="1800" dirty="0"/>
              <a:t> 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ar</a:t>
            </a:r>
            <a:r>
              <a:rPr lang="en-US" sz="1800" dirty="0">
                <a:ea typeface="Consolas" charset="0"/>
              </a:rPr>
              <a:t>’</a:t>
            </a:r>
            <a:r>
              <a:rPr lang="en-US" sz="1800" dirty="0"/>
              <a:t>s</a:t>
            </a:r>
            <a:r>
              <a:rPr lang="en" sz="1800" dirty="0"/>
              <a:t> method</a:t>
            </a:r>
            <a:r>
              <a:rPr lang="en-US" sz="1800" dirty="0"/>
              <a:t>s</a:t>
            </a:r>
            <a:endParaRPr lang="en" sz="1800" dirty="0"/>
          </a:p>
          <a:p>
            <a:pPr lvl="1">
              <a:lnSpc>
                <a:spcPct val="114000"/>
              </a:lnSpc>
              <a:spcBef>
                <a:spcPts val="100"/>
              </a:spcBef>
            </a:pPr>
            <a:r>
              <a:rPr lang="en" sz="1800" dirty="0"/>
              <a:t>a lot of these method implementations would be the same across classes</a:t>
            </a:r>
          </a:p>
          <a:p>
            <a:pPr lvl="2">
              <a:lnSpc>
                <a:spcPct val="114000"/>
              </a:lnSpc>
              <a:spcBef>
                <a:spcPts val="100"/>
              </a:spcBef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onvertible</a:t>
            </a:r>
            <a:r>
              <a:rPr lang="en" sz="1600" dirty="0"/>
              <a:t> and </a:t>
            </a:r>
            <a:r>
              <a:rPr lang="en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Sedan</a:t>
            </a:r>
            <a:r>
              <a:rPr lang="en" sz="1600" dirty="0">
                <a:solidFill>
                  <a:srgbClr val="0000FF"/>
                </a:solidFill>
              </a:rPr>
              <a:t> </a:t>
            </a:r>
            <a:r>
              <a:rPr lang="en" sz="1600" dirty="0"/>
              <a:t>would have the same definition for </a:t>
            </a:r>
            <a:r>
              <a:rPr lang="en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drive()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startEngine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sz="1600" dirty="0"/>
              <a:t>,</a:t>
            </a:r>
            <a:r>
              <a:rPr lang="en" sz="1600" dirty="0">
                <a:solidFill>
                  <a:srgbClr val="0000FF"/>
                </a:solidFill>
              </a:rPr>
              <a:t> </a:t>
            </a:r>
            <a:r>
              <a:rPr lang="en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shiftToDrive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sz="1600" dirty="0"/>
              <a:t>, etc.</a:t>
            </a:r>
          </a:p>
          <a:p>
            <a:pPr lvl="0">
              <a:lnSpc>
                <a:spcPct val="114000"/>
              </a:lnSpc>
              <a:spcBef>
                <a:spcPts val="100"/>
              </a:spcBef>
            </a:pPr>
            <a:r>
              <a:rPr lang="en" sz="2000" dirty="0"/>
              <a:t>Is there a better way where we can reuse the code?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Interfaces</a:t>
            </a:r>
          </a:p>
        </p:txBody>
      </p:sp>
    </p:spTree>
    <p:extLst>
      <p:ext uri="{BB962C8B-B14F-4D97-AF65-F5344CB8AC3E}">
        <p14:creationId xmlns:p14="http://schemas.microsoft.com/office/powerpoint/2010/main" val="1757147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278296" y="672807"/>
            <a:ext cx="5970553" cy="4020378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300"/>
              </a:spcBef>
            </a:pPr>
            <a:r>
              <a:rPr lang="en" sz="1800" dirty="0"/>
              <a:t>In OOP, inheritance is a way of modeling very similar classes</a:t>
            </a:r>
          </a:p>
          <a:p>
            <a:pPr lvl="0">
              <a:lnSpc>
                <a:spcPct val="100000"/>
              </a:lnSpc>
              <a:spcBef>
                <a:spcPts val="300"/>
              </a:spcBef>
            </a:pPr>
            <a:r>
              <a:rPr lang="en" sz="1800" b="1" dirty="0">
                <a:solidFill>
                  <a:srgbClr val="FF0000"/>
                </a:solidFill>
              </a:rPr>
              <a:t>Inheritance</a:t>
            </a:r>
            <a:r>
              <a:rPr lang="en" sz="1800" dirty="0">
                <a:solidFill>
                  <a:srgbClr val="FF0000"/>
                </a:solidFill>
              </a:rPr>
              <a:t> </a:t>
            </a:r>
            <a:r>
              <a:rPr lang="en" sz="1800" dirty="0"/>
              <a:t>models an </a:t>
            </a:r>
            <a:r>
              <a:rPr lang="en" sz="1800" b="1" dirty="0"/>
              <a:t>“is-a”</a:t>
            </a:r>
            <a:r>
              <a:rPr lang="en" sz="1800" dirty="0"/>
              <a:t> relationship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500" dirty="0"/>
              <a:t>a</a:t>
            </a:r>
            <a:r>
              <a:rPr lang="en" sz="1500" dirty="0"/>
              <a:t> </a:t>
            </a:r>
            <a:r>
              <a:rPr lang="en" sz="1500" dirty="0">
                <a:solidFill>
                  <a:srgbClr val="FF40FF"/>
                </a:solidFill>
              </a:rPr>
              <a:t>sedan </a:t>
            </a:r>
            <a:r>
              <a:rPr lang="en" sz="1500" dirty="0"/>
              <a:t>“is a” </a:t>
            </a:r>
            <a:r>
              <a:rPr lang="en-US" sz="1500" dirty="0">
                <a:solidFill>
                  <a:srgbClr val="00B050"/>
                </a:solidFill>
              </a:rPr>
              <a:t>c</a:t>
            </a:r>
            <a:r>
              <a:rPr lang="en" sz="1500" dirty="0" err="1">
                <a:solidFill>
                  <a:srgbClr val="00B050"/>
                </a:solidFill>
              </a:rPr>
              <a:t>ar</a:t>
            </a:r>
            <a:endParaRPr lang="en" sz="1500" dirty="0">
              <a:solidFill>
                <a:srgbClr val="00B050"/>
              </a:solidFill>
            </a:endParaRP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500" dirty="0"/>
              <a:t>a</a:t>
            </a:r>
            <a:r>
              <a:rPr lang="en" sz="1500" dirty="0"/>
              <a:t> </a:t>
            </a:r>
            <a:r>
              <a:rPr lang="en" sz="1500" dirty="0">
                <a:solidFill>
                  <a:srgbClr val="FF40FF"/>
                </a:solidFill>
              </a:rPr>
              <a:t>poodle </a:t>
            </a:r>
            <a:r>
              <a:rPr lang="en" sz="1500" dirty="0"/>
              <a:t>“is a” </a:t>
            </a:r>
            <a:r>
              <a:rPr lang="en" sz="1500" dirty="0">
                <a:solidFill>
                  <a:srgbClr val="00B050"/>
                </a:solidFill>
              </a:rPr>
              <a:t>dog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500" dirty="0"/>
              <a:t>a</a:t>
            </a:r>
            <a:r>
              <a:rPr lang="en" sz="1500" dirty="0"/>
              <a:t> </a:t>
            </a:r>
            <a:r>
              <a:rPr lang="en" sz="1500" dirty="0">
                <a:solidFill>
                  <a:srgbClr val="FF40FF"/>
                </a:solidFill>
              </a:rPr>
              <a:t>dog </a:t>
            </a:r>
            <a:r>
              <a:rPr lang="en" sz="1500" dirty="0"/>
              <a:t>“is a” </a:t>
            </a:r>
            <a:r>
              <a:rPr lang="en" sz="1500" dirty="0">
                <a:solidFill>
                  <a:srgbClr val="00B050"/>
                </a:solidFill>
              </a:rPr>
              <a:t>mammal</a:t>
            </a:r>
            <a:endParaRPr lang="en-US" sz="1500" dirty="0">
              <a:solidFill>
                <a:srgbClr val="00B050"/>
              </a:solidFill>
            </a:endParaRPr>
          </a:p>
          <a:p>
            <a:pPr marL="463550" lvl="1" indent="-401638">
              <a:lnSpc>
                <a:spcPct val="100000"/>
              </a:lnSpc>
              <a:spcBef>
                <a:spcPts val="300"/>
              </a:spcBef>
              <a:buFont typeface=".LucidaGrandeUI" charset="0"/>
              <a:buChar char="●"/>
            </a:pPr>
            <a:r>
              <a:rPr lang="en" sz="1800" dirty="0"/>
              <a:t>Remember: </a:t>
            </a:r>
            <a:r>
              <a:rPr lang="en" sz="1800" b="1" dirty="0"/>
              <a:t>Interfaces</a:t>
            </a:r>
            <a:r>
              <a:rPr lang="en" sz="1800" dirty="0"/>
              <a:t> model an </a:t>
            </a:r>
            <a:r>
              <a:rPr lang="en" sz="1800" b="1" dirty="0"/>
              <a:t>“acts-as” </a:t>
            </a:r>
            <a:r>
              <a:rPr lang="en" sz="1800" dirty="0"/>
              <a:t>relationship</a:t>
            </a:r>
          </a:p>
          <a:p>
            <a:pPr lvl="0">
              <a:lnSpc>
                <a:spcPct val="100000"/>
              </a:lnSpc>
              <a:spcBef>
                <a:spcPts val="300"/>
              </a:spcBef>
            </a:pPr>
            <a:r>
              <a:rPr lang="en" sz="1800" dirty="0"/>
              <a:t>You’ve probably seen inheritance before!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500" dirty="0"/>
              <a:t>t</a:t>
            </a:r>
            <a:r>
              <a:rPr lang="en" sz="1500" dirty="0" err="1"/>
              <a:t>axonomy</a:t>
            </a:r>
            <a:r>
              <a:rPr lang="en" sz="1500" dirty="0"/>
              <a:t> from biology class</a:t>
            </a:r>
            <a:endParaRPr lang="en-US" sz="1500" dirty="0"/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500" dirty="0"/>
              <a:t>in biology, any level has all of the guaranteed capabilities of the levels above it but is more specialized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500" dirty="0"/>
              <a:t>a dog </a:t>
            </a:r>
            <a:r>
              <a:rPr lang="en-US" sz="1500" dirty="0">
                <a:solidFill>
                  <a:srgbClr val="FF0000"/>
                </a:solidFill>
              </a:rPr>
              <a:t>inherits the capabilities </a:t>
            </a:r>
            <a:r>
              <a:rPr lang="en-US" sz="1500" dirty="0"/>
              <a:t>of its “parent,” so it knows what a mammal knows how to do (and more)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500" dirty="0"/>
              <a:t>we will cover exactly what is inherited in Java class hierarchy shortly…</a:t>
            </a:r>
            <a:endParaRPr lang="en" sz="1500" dirty="0"/>
          </a:p>
        </p:txBody>
      </p:sp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278297" y="124739"/>
            <a:ext cx="3379304" cy="620908"/>
          </a:xfrm>
        </p:spPr>
        <p:txBody>
          <a:bodyPr/>
          <a:lstStyle/>
          <a:p>
            <a:pPr lvl="0"/>
            <a:r>
              <a:rPr lang="en"/>
              <a:t>Inheritance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261905" y="649143"/>
            <a:ext cx="2593860" cy="4116053"/>
            <a:chOff x="6261905" y="649143"/>
            <a:chExt cx="2593860" cy="4116053"/>
          </a:xfrm>
        </p:grpSpPr>
        <p:sp>
          <p:nvSpPr>
            <p:cNvPr id="13" name="TextBox 12"/>
            <p:cNvSpPr txBox="1"/>
            <p:nvPr/>
          </p:nvSpPr>
          <p:spPr>
            <a:xfrm rot="16200000">
              <a:off x="8024499" y="3046619"/>
              <a:ext cx="4676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s-IS" dirty="0"/>
                <a:t>…</a:t>
              </a:r>
              <a:endParaRPr lang="en-US" dirty="0"/>
            </a:p>
          </p:txBody>
        </p:sp>
        <p:cxnSp>
          <p:nvCxnSpPr>
            <p:cNvPr id="7" name="Straight Connector 6"/>
            <p:cNvCxnSpPr>
              <a:stCxn id="24" idx="0"/>
            </p:cNvCxnSpPr>
            <p:nvPr/>
          </p:nvCxnSpPr>
          <p:spPr>
            <a:xfrm flipH="1" flipV="1">
              <a:off x="8306249" y="3374941"/>
              <a:ext cx="1" cy="2675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6261905" y="649143"/>
              <a:ext cx="2593860" cy="4116053"/>
              <a:chOff x="6261905" y="649143"/>
              <a:chExt cx="2593860" cy="4116053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6261905" y="649143"/>
                <a:ext cx="2593860" cy="4116053"/>
                <a:chOff x="6261905" y="649143"/>
                <a:chExt cx="2593860" cy="4116053"/>
              </a:xfrm>
            </p:grpSpPr>
            <p:sp>
              <p:nvSpPr>
                <p:cNvPr id="3" name="TextBox 2"/>
                <p:cNvSpPr txBox="1"/>
                <p:nvPr/>
              </p:nvSpPr>
              <p:spPr>
                <a:xfrm>
                  <a:off x="7756734" y="1513994"/>
                  <a:ext cx="109903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/>
                    <a:t>Animalia</a:t>
                  </a:r>
                </a:p>
              </p:txBody>
            </p:sp>
            <p:sp>
              <p:nvSpPr>
                <p:cNvPr id="23" name="TextBox 22"/>
                <p:cNvSpPr txBox="1"/>
                <p:nvPr/>
              </p:nvSpPr>
              <p:spPr>
                <a:xfrm>
                  <a:off x="7756735" y="2375219"/>
                  <a:ext cx="109903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/>
                    <a:t>Mammalia</a:t>
                  </a: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7756735" y="3642469"/>
                  <a:ext cx="109903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/>
                    <a:t>Canis</a:t>
                  </a:r>
                  <a:endParaRPr lang="en-US" dirty="0"/>
                </a:p>
              </p:txBody>
            </p:sp>
            <p:cxnSp>
              <p:nvCxnSpPr>
                <p:cNvPr id="29" name="Straight Arrow Connector 28"/>
                <p:cNvCxnSpPr/>
                <p:nvPr/>
              </p:nvCxnSpPr>
              <p:spPr>
                <a:xfrm flipV="1">
                  <a:off x="8306249" y="2682997"/>
                  <a:ext cx="1" cy="39275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2" name="Picture 1"/>
                <p:cNvPicPr>
                  <a:picLocks noChangeAspect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61905" y="649143"/>
                  <a:ext cx="1494830" cy="3834239"/>
                </a:xfrm>
                <a:prstGeom prst="rect">
                  <a:avLst/>
                </a:prstGeom>
              </p:spPr>
            </p:pic>
            <p:pic>
              <p:nvPicPr>
                <p:cNvPr id="8" name="Picture 7"/>
                <p:cNvPicPr>
                  <a:picLocks noChangeAspect="1"/>
                </p:cNvPicPr>
                <p:nvPr/>
              </p:nvPicPr>
              <p:blipFill>
                <a:blip r:embed="rId4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76840" y="3941657"/>
                  <a:ext cx="978924" cy="823539"/>
                </a:xfrm>
                <a:prstGeom prst="rect">
                  <a:avLst/>
                </a:prstGeom>
              </p:spPr>
            </p:pic>
          </p:grpSp>
          <p:sp>
            <p:nvSpPr>
              <p:cNvPr id="15" name="TextBox 14"/>
              <p:cNvSpPr txBox="1"/>
              <p:nvPr/>
            </p:nvSpPr>
            <p:spPr>
              <a:xfrm>
                <a:off x="7756734" y="1917848"/>
                <a:ext cx="109903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Chordata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06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Let’s examine inheritance further</a:t>
            </a:r>
          </a:p>
        </p:txBody>
      </p:sp>
      <p:sp>
        <p:nvSpPr>
          <p:cNvPr id="9" name="Shape 149"/>
          <p:cNvSpPr txBox="1">
            <a:spLocks/>
          </p:cNvSpPr>
          <p:nvPr/>
        </p:nvSpPr>
        <p:spPr>
          <a:xfrm>
            <a:off x="306730" y="1104899"/>
            <a:ext cx="8520600" cy="3207047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.LucidaGrandeUI" charset="0"/>
              <a:buChar char="●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charset="0"/>
              <a:buChar char="o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81000">
              <a:spcBef>
                <a:spcPts val="0"/>
              </a:spcBef>
              <a:buClr>
                <a:schemeClr val="tx1"/>
              </a:buClr>
              <a:buSzPct val="100000"/>
              <a:buFont typeface=".LucidaGrandeUI" charset="0"/>
              <a:buAutoNum type="arabicPeriod"/>
            </a:pPr>
            <a:r>
              <a:rPr lang="en" sz="3200" dirty="0">
                <a:solidFill>
                  <a:srgbClr val="FF0000"/>
                </a:solidFill>
              </a:rPr>
              <a:t>Model inheritance relationship</a:t>
            </a:r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" sz="3200" dirty="0">
                <a:hlinkClick r:id="rId3" action="ppaction://hlinksldjump"/>
              </a:rPr>
              <a:t>Adding new methods</a:t>
            </a:r>
            <a:endParaRPr lang="en" sz="3200" dirty="0"/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" sz="3200" dirty="0">
                <a:hlinkClick r:id="rId4" action="ppaction://hlinksldjump"/>
              </a:rPr>
              <a:t>Overriding methods</a:t>
            </a:r>
            <a:endParaRPr lang="en-US" sz="3200" dirty="0"/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-US" sz="3200" dirty="0">
                <a:hlinkClick r:id="rId5" action="ppaction://hlinksldjump"/>
              </a:rPr>
              <a:t>Accessing Instance Variables</a:t>
            </a:r>
            <a:endParaRPr lang="en" sz="3200" dirty="0"/>
          </a:p>
        </p:txBody>
      </p:sp>
    </p:spTree>
    <p:extLst>
      <p:ext uri="{BB962C8B-B14F-4D97-AF65-F5344CB8AC3E}">
        <p14:creationId xmlns:p14="http://schemas.microsoft.com/office/powerpoint/2010/main" val="971669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267475" y="274638"/>
            <a:ext cx="8577468" cy="620908"/>
          </a:xfrm>
        </p:spPr>
        <p:txBody>
          <a:bodyPr/>
          <a:lstStyle/>
          <a:p>
            <a:pPr lvl="0"/>
            <a:r>
              <a:rPr lang="en" dirty="0"/>
              <a:t>Modeling Inheritance</a:t>
            </a:r>
            <a:r>
              <a:rPr lang="en-US" dirty="0"/>
              <a:t> (1/3)</a:t>
            </a:r>
            <a:endParaRPr lang="en" dirty="0"/>
          </a:p>
        </p:txBody>
      </p:sp>
      <p:grpSp>
        <p:nvGrpSpPr>
          <p:cNvPr id="2" name="Group 1"/>
          <p:cNvGrpSpPr/>
          <p:nvPr/>
        </p:nvGrpSpPr>
        <p:grpSpPr>
          <a:xfrm>
            <a:off x="267475" y="1578650"/>
            <a:ext cx="3535625" cy="2480925"/>
            <a:chOff x="267475" y="1578650"/>
            <a:chExt cx="3535625" cy="2480925"/>
          </a:xfrm>
        </p:grpSpPr>
        <p:grpSp>
          <p:nvGrpSpPr>
            <p:cNvPr id="13" name="Shape 121"/>
            <p:cNvGrpSpPr/>
            <p:nvPr/>
          </p:nvGrpSpPr>
          <p:grpSpPr>
            <a:xfrm>
              <a:off x="267475" y="1578650"/>
              <a:ext cx="3535625" cy="2480925"/>
              <a:chOff x="5220475" y="1578650"/>
              <a:chExt cx="3535625" cy="2480925"/>
            </a:xfrm>
          </p:grpSpPr>
          <p:sp>
            <p:nvSpPr>
              <p:cNvPr id="14" name="Shape 122"/>
              <p:cNvSpPr txBox="1"/>
              <p:nvPr/>
            </p:nvSpPr>
            <p:spPr>
              <a:xfrm>
                <a:off x="6213888" y="1578650"/>
                <a:ext cx="1608000" cy="480000"/>
              </a:xfrm>
              <a:prstGeom prst="rect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800" dirty="0"/>
                  <a:t>Mammal</a:t>
                </a:r>
              </a:p>
            </p:txBody>
          </p:sp>
          <p:sp>
            <p:nvSpPr>
              <p:cNvPr id="15" name="Shape 123"/>
              <p:cNvSpPr txBox="1"/>
              <p:nvPr/>
            </p:nvSpPr>
            <p:spPr>
              <a:xfrm>
                <a:off x="6213888" y="2404775"/>
                <a:ext cx="1608000" cy="480000"/>
              </a:xfrm>
              <a:prstGeom prst="rect">
                <a:avLst/>
              </a:pr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800"/>
                  <a:t>Dog</a:t>
                </a:r>
              </a:p>
            </p:txBody>
          </p:sp>
          <p:sp>
            <p:nvSpPr>
              <p:cNvPr id="16" name="Shape 124"/>
              <p:cNvSpPr txBox="1"/>
              <p:nvPr/>
            </p:nvSpPr>
            <p:spPr>
              <a:xfrm>
                <a:off x="5220475" y="3579575"/>
                <a:ext cx="1608000" cy="480000"/>
              </a:xfrm>
              <a:prstGeom prst="rect">
                <a:avLst/>
              </a:pr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800" dirty="0"/>
                  <a:t>Poodle</a:t>
                </a:r>
              </a:p>
            </p:txBody>
          </p:sp>
          <p:sp>
            <p:nvSpPr>
              <p:cNvPr id="17" name="Shape 125"/>
              <p:cNvSpPr txBox="1"/>
              <p:nvPr/>
            </p:nvSpPr>
            <p:spPr>
              <a:xfrm>
                <a:off x="7148100" y="3579575"/>
                <a:ext cx="1608000" cy="480000"/>
              </a:xfrm>
              <a:prstGeom prst="rect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800"/>
                  <a:t>Labrador</a:t>
                </a: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1570179" y="2887455"/>
              <a:ext cx="123672" cy="694551"/>
              <a:chOff x="1570179" y="2887455"/>
              <a:chExt cx="123672" cy="694551"/>
            </a:xfrm>
          </p:grpSpPr>
          <p:cxnSp>
            <p:nvCxnSpPr>
              <p:cNvPr id="10" name="Straight Connector 9"/>
              <p:cNvCxnSpPr/>
              <p:nvPr/>
            </p:nvCxnSpPr>
            <p:spPr>
              <a:xfrm flipV="1">
                <a:off x="1635959" y="3042510"/>
                <a:ext cx="0" cy="53949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riangle 10"/>
              <p:cNvSpPr/>
              <p:nvPr/>
            </p:nvSpPr>
            <p:spPr>
              <a:xfrm>
                <a:off x="1570179" y="2887455"/>
                <a:ext cx="123672" cy="157338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2377349" y="2881891"/>
              <a:ext cx="123672" cy="706126"/>
              <a:chOff x="2377349" y="2881891"/>
              <a:chExt cx="123672" cy="706126"/>
            </a:xfrm>
          </p:grpSpPr>
          <p:cxnSp>
            <p:nvCxnSpPr>
              <p:cNvPr id="18" name="Straight Connector 17"/>
              <p:cNvCxnSpPr/>
              <p:nvPr/>
            </p:nvCxnSpPr>
            <p:spPr>
              <a:xfrm flipV="1">
                <a:off x="2443129" y="3048521"/>
                <a:ext cx="0" cy="53949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riangle 18"/>
              <p:cNvSpPr/>
              <p:nvPr/>
            </p:nvSpPr>
            <p:spPr>
              <a:xfrm>
                <a:off x="2377349" y="2881891"/>
                <a:ext cx="123672" cy="157338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1982858" y="2055933"/>
              <a:ext cx="123672" cy="348842"/>
              <a:chOff x="1982858" y="2055933"/>
              <a:chExt cx="123672" cy="348842"/>
            </a:xfrm>
          </p:grpSpPr>
          <p:cxnSp>
            <p:nvCxnSpPr>
              <p:cNvPr id="20" name="Straight Connector 19"/>
              <p:cNvCxnSpPr>
                <a:stCxn id="15" idx="0"/>
              </p:cNvCxnSpPr>
              <p:nvPr/>
            </p:nvCxnSpPr>
            <p:spPr>
              <a:xfrm flipH="1" flipV="1">
                <a:off x="2048638" y="2210988"/>
                <a:ext cx="0" cy="1937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riangle 20"/>
              <p:cNvSpPr/>
              <p:nvPr/>
            </p:nvSpPr>
            <p:spPr>
              <a:xfrm>
                <a:off x="1982858" y="2055933"/>
                <a:ext cx="123672" cy="157338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Shape 109"/>
          <p:cNvSpPr txBox="1">
            <a:spLocks/>
          </p:cNvSpPr>
          <p:nvPr/>
        </p:nvSpPr>
        <p:spPr>
          <a:xfrm>
            <a:off x="3803101" y="895546"/>
            <a:ext cx="5372288" cy="40505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63550" indent="-40163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.LucidaGrandeUI" charset="0"/>
              <a:buChar char="●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866775" indent="-4095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Courier New" charset="0"/>
              <a:buChar char="o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316038" indent="-401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Wingdings" charset="2"/>
              <a:buChar char="§"/>
              <a:tabLst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779588" indent="-4079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228850" indent="-400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" sz="2000" dirty="0"/>
              <a:t>This is an inheritance diagram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800" dirty="0"/>
              <a:t>e</a:t>
            </a:r>
            <a:r>
              <a:rPr lang="en" sz="1800" dirty="0"/>
              <a:t>ach box represents a class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" sz="2000" dirty="0"/>
              <a:t>A Poodle “is-a” Dog, a Dog “is-a” Mammal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" sz="1800" dirty="0"/>
              <a:t>transitively, a Poodle is a Mammal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" sz="2000" b="1" dirty="0"/>
              <a:t>“Inherits from” </a:t>
            </a:r>
            <a:r>
              <a:rPr lang="en" sz="2000" dirty="0"/>
              <a:t>= “is-a”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" sz="1800" dirty="0"/>
              <a:t>Poodle inherits from Dog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" sz="1800" dirty="0"/>
              <a:t>Dog inherits from Mammal</a:t>
            </a:r>
            <a:endParaRPr lang="en-US" sz="1800" dirty="0"/>
          </a:p>
          <a:p>
            <a:pPr lvl="2">
              <a:lnSpc>
                <a:spcPct val="100000"/>
              </a:lnSpc>
              <a:spcBef>
                <a:spcPts val="300"/>
              </a:spcBef>
            </a:pPr>
            <a:r>
              <a:rPr lang="en-US" sz="1600" dirty="0"/>
              <a:t>for simplicity, we’re simplifying the taxonomy here a bit</a:t>
            </a:r>
            <a:endParaRPr lang="en" sz="1600" dirty="0"/>
          </a:p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" sz="2000" dirty="0"/>
              <a:t>This relationship is </a:t>
            </a:r>
            <a:r>
              <a:rPr lang="en" sz="2000" b="1" dirty="0"/>
              <a:t>not bidirectional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800" dirty="0"/>
              <a:t>a</a:t>
            </a:r>
            <a:r>
              <a:rPr lang="en" sz="1800" dirty="0"/>
              <a:t> Poodle is a Dog, but not every Dog is a Poodle (could be a Labrador, a German </a:t>
            </a:r>
            <a:r>
              <a:rPr lang="en" sz="1800" dirty="0" err="1"/>
              <a:t>Shep</a:t>
            </a:r>
            <a:r>
              <a:rPr lang="en-US" sz="1800" dirty="0"/>
              <a:t>he</a:t>
            </a:r>
            <a:r>
              <a:rPr lang="en" sz="1800" dirty="0" err="1"/>
              <a:t>rd</a:t>
            </a:r>
            <a:r>
              <a:rPr lang="en" sz="1800" dirty="0"/>
              <a:t>, etc.)</a:t>
            </a:r>
          </a:p>
        </p:txBody>
      </p:sp>
    </p:spTree>
    <p:extLst>
      <p:ext uri="{BB962C8B-B14F-4D97-AF65-F5344CB8AC3E}">
        <p14:creationId xmlns:p14="http://schemas.microsoft.com/office/powerpoint/2010/main" val="100823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E1B199C-9A20-F14C-8AA8-2D3CE865F2AC}"/>
              </a:ext>
            </a:extLst>
          </p:cNvPr>
          <p:cNvGrpSpPr/>
          <p:nvPr/>
        </p:nvGrpSpPr>
        <p:grpSpPr>
          <a:xfrm>
            <a:off x="267904" y="2400659"/>
            <a:ext cx="2600984" cy="1657977"/>
            <a:chOff x="267904" y="2400659"/>
            <a:chExt cx="2600984" cy="1657977"/>
          </a:xfrm>
        </p:grpSpPr>
        <p:sp>
          <p:nvSpPr>
            <p:cNvPr id="19" name="Shape 123">
              <a:extLst>
                <a:ext uri="{FF2B5EF4-FFF2-40B4-BE49-F238E27FC236}">
                  <a16:creationId xmlns:a16="http://schemas.microsoft.com/office/drawing/2014/main" id="{493BDA4B-C5F8-BA40-AB97-3315AD716E3F}"/>
                </a:ext>
              </a:extLst>
            </p:cNvPr>
            <p:cNvSpPr txBox="1"/>
            <p:nvPr/>
          </p:nvSpPr>
          <p:spPr>
            <a:xfrm>
              <a:off x="1260888" y="2400659"/>
              <a:ext cx="1608000" cy="480000"/>
            </a:xfrm>
            <a:prstGeom prst="rect">
              <a:avLst/>
            </a:prstGeom>
            <a:noFill/>
            <a:ln w="28575" cap="flat" cmpd="sng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 dirty="0">
                  <a:solidFill>
                    <a:srgbClr val="00B050"/>
                  </a:solidFill>
                </a:rPr>
                <a:t>Dog</a:t>
              </a:r>
            </a:p>
          </p:txBody>
        </p:sp>
        <p:sp>
          <p:nvSpPr>
            <p:cNvPr id="21" name="Shape 124">
              <a:extLst>
                <a:ext uri="{FF2B5EF4-FFF2-40B4-BE49-F238E27FC236}">
                  <a16:creationId xmlns:a16="http://schemas.microsoft.com/office/drawing/2014/main" id="{ED31C53E-4508-274D-8175-5829032A7DB6}"/>
                </a:ext>
              </a:extLst>
            </p:cNvPr>
            <p:cNvSpPr txBox="1"/>
            <p:nvPr/>
          </p:nvSpPr>
          <p:spPr>
            <a:xfrm>
              <a:off x="267904" y="3578636"/>
              <a:ext cx="1608000" cy="480000"/>
            </a:xfrm>
            <a:prstGeom prst="rect">
              <a:avLst/>
            </a:prstGeom>
            <a:noFill/>
            <a:ln w="28575" cap="flat" cmpd="sng">
              <a:solidFill>
                <a:srgbClr val="FF40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 dirty="0">
                  <a:solidFill>
                    <a:srgbClr val="FF40FF"/>
                  </a:solidFill>
                </a:rPr>
                <a:t>Poodle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2BA890A-EF2E-0741-9122-520777ED25BC}"/>
              </a:ext>
            </a:extLst>
          </p:cNvPr>
          <p:cNvGrpSpPr/>
          <p:nvPr/>
        </p:nvGrpSpPr>
        <p:grpSpPr>
          <a:xfrm>
            <a:off x="267475" y="2401509"/>
            <a:ext cx="2601413" cy="1658066"/>
            <a:chOff x="267475" y="2401509"/>
            <a:chExt cx="2601413" cy="1658066"/>
          </a:xfrm>
        </p:grpSpPr>
        <p:sp>
          <p:nvSpPr>
            <p:cNvPr id="35" name="Shape 124">
              <a:extLst>
                <a:ext uri="{FF2B5EF4-FFF2-40B4-BE49-F238E27FC236}">
                  <a16:creationId xmlns:a16="http://schemas.microsoft.com/office/drawing/2014/main" id="{AFB45938-AF81-914C-B68A-F6CB1CA751D0}"/>
                </a:ext>
              </a:extLst>
            </p:cNvPr>
            <p:cNvSpPr txBox="1"/>
            <p:nvPr/>
          </p:nvSpPr>
          <p:spPr>
            <a:xfrm>
              <a:off x="267475" y="3579575"/>
              <a:ext cx="1608000" cy="48000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 dirty="0"/>
                <a:t>Poodle</a:t>
              </a:r>
            </a:p>
          </p:txBody>
        </p:sp>
        <p:sp>
          <p:nvSpPr>
            <p:cNvPr id="34" name="Shape 123">
              <a:extLst>
                <a:ext uri="{FF2B5EF4-FFF2-40B4-BE49-F238E27FC236}">
                  <a16:creationId xmlns:a16="http://schemas.microsoft.com/office/drawing/2014/main" id="{D0EB22AC-0819-8149-B8DB-CA1CECA87F9C}"/>
                </a:ext>
              </a:extLst>
            </p:cNvPr>
            <p:cNvSpPr txBox="1"/>
            <p:nvPr/>
          </p:nvSpPr>
          <p:spPr>
            <a:xfrm>
              <a:off x="1260888" y="2401509"/>
              <a:ext cx="1608000" cy="48000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 dirty="0"/>
                <a:t>Dog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A2B90F9-166D-7648-9AF8-67AB660CA8BE}"/>
              </a:ext>
            </a:extLst>
          </p:cNvPr>
          <p:cNvGrpSpPr/>
          <p:nvPr/>
        </p:nvGrpSpPr>
        <p:grpSpPr>
          <a:xfrm>
            <a:off x="1260888" y="1578650"/>
            <a:ext cx="2542212" cy="2480925"/>
            <a:chOff x="1260888" y="1578650"/>
            <a:chExt cx="2542212" cy="2480925"/>
          </a:xfrm>
        </p:grpSpPr>
        <p:sp>
          <p:nvSpPr>
            <p:cNvPr id="33" name="Shape 122">
              <a:extLst>
                <a:ext uri="{FF2B5EF4-FFF2-40B4-BE49-F238E27FC236}">
                  <a16:creationId xmlns:a16="http://schemas.microsoft.com/office/drawing/2014/main" id="{F21686C1-42B6-1E41-9133-23368B158DAF}"/>
                </a:ext>
              </a:extLst>
            </p:cNvPr>
            <p:cNvSpPr txBox="1"/>
            <p:nvPr/>
          </p:nvSpPr>
          <p:spPr>
            <a:xfrm>
              <a:off x="1260888" y="1578650"/>
              <a:ext cx="1608000" cy="4800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 dirty="0"/>
                <a:t>Mammal</a:t>
              </a:r>
            </a:p>
          </p:txBody>
        </p:sp>
        <p:sp>
          <p:nvSpPr>
            <p:cNvPr id="36" name="Shape 125">
              <a:extLst>
                <a:ext uri="{FF2B5EF4-FFF2-40B4-BE49-F238E27FC236}">
                  <a16:creationId xmlns:a16="http://schemas.microsoft.com/office/drawing/2014/main" id="{082C9046-6292-E948-A61F-EBEDF645117C}"/>
                </a:ext>
              </a:extLst>
            </p:cNvPr>
            <p:cNvSpPr txBox="1"/>
            <p:nvPr/>
          </p:nvSpPr>
          <p:spPr>
            <a:xfrm>
              <a:off x="2195100" y="3579575"/>
              <a:ext cx="1608000" cy="4800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 dirty="0"/>
                <a:t>Labrador</a:t>
              </a: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F45D6AA-0332-E444-9E62-F03A6CB17BDC}"/>
                </a:ext>
              </a:extLst>
            </p:cNvPr>
            <p:cNvGrpSpPr/>
            <p:nvPr/>
          </p:nvGrpSpPr>
          <p:grpSpPr>
            <a:xfrm>
              <a:off x="1570179" y="2887455"/>
              <a:ext cx="123672" cy="694551"/>
              <a:chOff x="1570179" y="2887455"/>
              <a:chExt cx="123672" cy="694551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FF4F92B-94B9-0942-90DB-CE6F4CAA9FCA}"/>
                  </a:ext>
                </a:extLst>
              </p:cNvPr>
              <p:cNvCxnSpPr/>
              <p:nvPr/>
            </p:nvCxnSpPr>
            <p:spPr>
              <a:xfrm flipV="1">
                <a:off x="1635959" y="3042510"/>
                <a:ext cx="0" cy="53949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riangle 31">
                <a:extLst>
                  <a:ext uri="{FF2B5EF4-FFF2-40B4-BE49-F238E27FC236}">
                    <a16:creationId xmlns:a16="http://schemas.microsoft.com/office/drawing/2014/main" id="{01FA7E0E-9EC1-4847-AF02-8F23F17E75F5}"/>
                  </a:ext>
                </a:extLst>
              </p:cNvPr>
              <p:cNvSpPr/>
              <p:nvPr/>
            </p:nvSpPr>
            <p:spPr>
              <a:xfrm>
                <a:off x="1570179" y="2887455"/>
                <a:ext cx="123672" cy="157338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2CC1400-35CF-4642-BBC8-CC2F075B9F80}"/>
                </a:ext>
              </a:extLst>
            </p:cNvPr>
            <p:cNvGrpSpPr/>
            <p:nvPr/>
          </p:nvGrpSpPr>
          <p:grpSpPr>
            <a:xfrm>
              <a:off x="2377349" y="2881891"/>
              <a:ext cx="123672" cy="706126"/>
              <a:chOff x="2377349" y="2881891"/>
              <a:chExt cx="123672" cy="706126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9154F641-3308-D145-8FFE-DF72B2F776DA}"/>
                  </a:ext>
                </a:extLst>
              </p:cNvPr>
              <p:cNvCxnSpPr/>
              <p:nvPr/>
            </p:nvCxnSpPr>
            <p:spPr>
              <a:xfrm flipV="1">
                <a:off x="2443129" y="3048521"/>
                <a:ext cx="0" cy="53949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riangle 29">
                <a:extLst>
                  <a:ext uri="{FF2B5EF4-FFF2-40B4-BE49-F238E27FC236}">
                    <a16:creationId xmlns:a16="http://schemas.microsoft.com/office/drawing/2014/main" id="{423EFA4A-DDE0-9141-9182-96D067EDE3AB}"/>
                  </a:ext>
                </a:extLst>
              </p:cNvPr>
              <p:cNvSpPr/>
              <p:nvPr/>
            </p:nvSpPr>
            <p:spPr>
              <a:xfrm>
                <a:off x="2377349" y="2881891"/>
                <a:ext cx="123672" cy="157338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FCADAA0-D905-064F-BE28-8326A2DB2D34}"/>
                </a:ext>
              </a:extLst>
            </p:cNvPr>
            <p:cNvGrpSpPr/>
            <p:nvPr/>
          </p:nvGrpSpPr>
          <p:grpSpPr>
            <a:xfrm>
              <a:off x="1982858" y="2055933"/>
              <a:ext cx="123672" cy="345576"/>
              <a:chOff x="1982858" y="2055933"/>
              <a:chExt cx="123672" cy="345576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2A03B43A-F689-E14D-9965-B2403B0B3ED8}"/>
                  </a:ext>
                </a:extLst>
              </p:cNvPr>
              <p:cNvCxnSpPr>
                <a:stCxn id="34" idx="0"/>
              </p:cNvCxnSpPr>
              <p:nvPr/>
            </p:nvCxnSpPr>
            <p:spPr>
              <a:xfrm flipH="1" flipV="1">
                <a:off x="2048638" y="2207722"/>
                <a:ext cx="0" cy="1937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riangle 27">
                <a:extLst>
                  <a:ext uri="{FF2B5EF4-FFF2-40B4-BE49-F238E27FC236}">
                    <a16:creationId xmlns:a16="http://schemas.microsoft.com/office/drawing/2014/main" id="{9688B444-18D2-2B4B-A2E2-B2184E345DB8}"/>
                  </a:ext>
                </a:extLst>
              </p:cNvPr>
              <p:cNvSpPr/>
              <p:nvPr/>
            </p:nvSpPr>
            <p:spPr>
              <a:xfrm>
                <a:off x="1982858" y="2055933"/>
                <a:ext cx="123672" cy="157338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Modeling Inheritance</a:t>
            </a:r>
            <a:r>
              <a:rPr lang="en-US" dirty="0"/>
              <a:t> (2/3)</a:t>
            </a:r>
            <a:endParaRPr lang="en" dirty="0"/>
          </a:p>
        </p:txBody>
      </p:sp>
      <p:sp>
        <p:nvSpPr>
          <p:cNvPr id="20" name="Shape 120"/>
          <p:cNvSpPr txBox="1">
            <a:spLocks/>
          </p:cNvSpPr>
          <p:nvPr/>
        </p:nvSpPr>
        <p:spPr>
          <a:xfrm>
            <a:off x="3676057" y="895547"/>
            <a:ext cx="5511412" cy="4105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3550" indent="-40163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.LucidaGrandeUI" charset="0"/>
              <a:buChar char="●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866775" indent="-4095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Courier New" charset="0"/>
              <a:buChar char="o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316038" indent="-401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Wingdings" charset="2"/>
              <a:buChar char="§"/>
              <a:tabLst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779588" indent="-4079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228850" indent="-400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70000"/>
              </a:lnSpc>
            </a:pPr>
            <a:r>
              <a:rPr lang="en" sz="1900" b="1" dirty="0">
                <a:solidFill>
                  <a:srgbClr val="00B050"/>
                </a:solidFill>
              </a:rPr>
              <a:t>Superclass/parent</a:t>
            </a:r>
            <a:r>
              <a:rPr lang="en-US" sz="1900" b="1" dirty="0">
                <a:solidFill>
                  <a:srgbClr val="00B050"/>
                </a:solidFill>
              </a:rPr>
              <a:t>/base</a:t>
            </a:r>
            <a:r>
              <a:rPr lang="en" sz="1900" dirty="0"/>
              <a:t>: A class that is inherited from</a:t>
            </a:r>
          </a:p>
          <a:p>
            <a:pPr>
              <a:lnSpc>
                <a:spcPct val="70000"/>
              </a:lnSpc>
            </a:pPr>
            <a:r>
              <a:rPr lang="en" sz="1900" b="1" dirty="0">
                <a:solidFill>
                  <a:srgbClr val="FF40FF"/>
                </a:solidFill>
              </a:rPr>
              <a:t>Subclass/child</a:t>
            </a:r>
            <a:r>
              <a:rPr lang="en-US" sz="1900" b="1" dirty="0">
                <a:solidFill>
                  <a:srgbClr val="FF40FF"/>
                </a:solidFill>
              </a:rPr>
              <a:t>/derived</a:t>
            </a:r>
            <a:r>
              <a:rPr lang="en" sz="1900" dirty="0"/>
              <a:t>: A class that inherits from another</a:t>
            </a:r>
          </a:p>
          <a:p>
            <a:pPr>
              <a:lnSpc>
                <a:spcPct val="70000"/>
              </a:lnSpc>
            </a:pPr>
            <a:r>
              <a:rPr lang="en" sz="1900" dirty="0"/>
              <a:t>“A </a:t>
            </a:r>
            <a:r>
              <a:rPr lang="en" sz="1900" dirty="0">
                <a:solidFill>
                  <a:srgbClr val="FF40FF"/>
                </a:solidFill>
              </a:rPr>
              <a:t>Poodle</a:t>
            </a:r>
            <a:r>
              <a:rPr lang="en" sz="1900" dirty="0">
                <a:solidFill>
                  <a:srgbClr val="0432FF"/>
                </a:solidFill>
              </a:rPr>
              <a:t> </a:t>
            </a:r>
            <a:r>
              <a:rPr lang="en" sz="1900" dirty="0"/>
              <a:t>is a </a:t>
            </a:r>
            <a:r>
              <a:rPr lang="en" sz="1900" dirty="0">
                <a:solidFill>
                  <a:srgbClr val="00B050"/>
                </a:solidFill>
              </a:rPr>
              <a:t>Dog</a:t>
            </a:r>
            <a:r>
              <a:rPr lang="en" sz="1900" dirty="0"/>
              <a:t>”</a:t>
            </a:r>
          </a:p>
          <a:p>
            <a:pPr lvl="1">
              <a:lnSpc>
                <a:spcPct val="70000"/>
              </a:lnSpc>
            </a:pPr>
            <a:r>
              <a:rPr lang="en" sz="1600" dirty="0">
                <a:solidFill>
                  <a:srgbClr val="FF40FF"/>
                </a:solidFill>
              </a:rPr>
              <a:t>Poodle</a:t>
            </a:r>
            <a:r>
              <a:rPr lang="en" sz="1600" dirty="0">
                <a:solidFill>
                  <a:srgbClr val="0432FF"/>
                </a:solidFill>
              </a:rPr>
              <a:t> </a:t>
            </a:r>
            <a:r>
              <a:rPr lang="en" sz="1600" dirty="0"/>
              <a:t>is the </a:t>
            </a:r>
            <a:r>
              <a:rPr lang="en" sz="1600" dirty="0">
                <a:solidFill>
                  <a:srgbClr val="FF40FF"/>
                </a:solidFill>
              </a:rPr>
              <a:t>subclass </a:t>
            </a:r>
          </a:p>
          <a:p>
            <a:pPr lvl="1">
              <a:lnSpc>
                <a:spcPct val="70000"/>
              </a:lnSpc>
            </a:pPr>
            <a:r>
              <a:rPr lang="en" sz="1600" dirty="0">
                <a:solidFill>
                  <a:srgbClr val="00B050"/>
                </a:solidFill>
              </a:rPr>
              <a:t>Dog</a:t>
            </a:r>
            <a:r>
              <a:rPr lang="en" sz="1600" dirty="0">
                <a:solidFill>
                  <a:srgbClr val="FF0000"/>
                </a:solidFill>
              </a:rPr>
              <a:t> </a:t>
            </a:r>
            <a:r>
              <a:rPr lang="en" sz="1600" dirty="0"/>
              <a:t>is the </a:t>
            </a:r>
            <a:r>
              <a:rPr lang="en" sz="1600" dirty="0">
                <a:solidFill>
                  <a:srgbClr val="00B050"/>
                </a:solidFill>
              </a:rPr>
              <a:t>superclass</a:t>
            </a:r>
          </a:p>
        </p:txBody>
      </p:sp>
    </p:spTree>
    <p:extLst>
      <p:ext uri="{BB962C8B-B14F-4D97-AF65-F5344CB8AC3E}">
        <p14:creationId xmlns:p14="http://schemas.microsoft.com/office/powerpoint/2010/main" val="1308013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278296" y="93493"/>
            <a:ext cx="8577468" cy="620908"/>
          </a:xfrm>
        </p:spPr>
        <p:txBody>
          <a:bodyPr/>
          <a:lstStyle/>
          <a:p>
            <a:pPr lvl="0"/>
            <a:r>
              <a:rPr lang="en" dirty="0"/>
              <a:t>Modeling Inheritance</a:t>
            </a:r>
            <a:r>
              <a:rPr lang="en-US" dirty="0"/>
              <a:t> (3/3)</a:t>
            </a:r>
            <a:endParaRPr lang="en" dirty="0"/>
          </a:p>
        </p:txBody>
      </p:sp>
      <p:grpSp>
        <p:nvGrpSpPr>
          <p:cNvPr id="121" name="Shape 121"/>
          <p:cNvGrpSpPr/>
          <p:nvPr/>
        </p:nvGrpSpPr>
        <p:grpSpPr>
          <a:xfrm>
            <a:off x="1260888" y="2232255"/>
            <a:ext cx="2542212" cy="1654800"/>
            <a:chOff x="6213888" y="2404775"/>
            <a:chExt cx="2542212" cy="1654800"/>
          </a:xfrm>
        </p:grpSpPr>
        <p:sp>
          <p:nvSpPr>
            <p:cNvPr id="123" name="Shape 123"/>
            <p:cNvSpPr txBox="1"/>
            <p:nvPr/>
          </p:nvSpPr>
          <p:spPr>
            <a:xfrm>
              <a:off x="6213888" y="2404775"/>
              <a:ext cx="1608000" cy="480000"/>
            </a:xfrm>
            <a:prstGeom prst="rect">
              <a:avLst/>
            </a:prstGeom>
            <a:noFill/>
            <a:ln w="28575" cap="flat" cmpd="sng">
              <a:solidFill>
                <a:srgbClr val="FF40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 dirty="0">
                  <a:solidFill>
                    <a:srgbClr val="FF40FF"/>
                  </a:solidFill>
                </a:rPr>
                <a:t>Dog</a:t>
              </a:r>
            </a:p>
          </p:txBody>
        </p:sp>
        <p:sp>
          <p:nvSpPr>
            <p:cNvPr id="125" name="Shape 125"/>
            <p:cNvSpPr txBox="1"/>
            <p:nvPr/>
          </p:nvSpPr>
          <p:spPr>
            <a:xfrm>
              <a:off x="7148100" y="3579575"/>
              <a:ext cx="1608000" cy="4800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 dirty="0"/>
                <a:t>Labrador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378132" y="3912749"/>
            <a:ext cx="123672" cy="694551"/>
            <a:chOff x="1570179" y="2887455"/>
            <a:chExt cx="123672" cy="694551"/>
          </a:xfrm>
        </p:grpSpPr>
        <p:cxnSp>
          <p:nvCxnSpPr>
            <p:cNvPr id="11" name="Straight Connector 10"/>
            <p:cNvCxnSpPr/>
            <p:nvPr/>
          </p:nvCxnSpPr>
          <p:spPr>
            <a:xfrm flipV="1">
              <a:off x="1635959" y="3042510"/>
              <a:ext cx="0" cy="53949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riangle 11"/>
            <p:cNvSpPr/>
            <p:nvPr/>
          </p:nvSpPr>
          <p:spPr>
            <a:xfrm>
              <a:off x="1570179" y="2887455"/>
              <a:ext cx="123672" cy="157338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377349" y="2726623"/>
            <a:ext cx="123672" cy="706126"/>
            <a:chOff x="2377349" y="2881891"/>
            <a:chExt cx="123672" cy="706126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2443129" y="3048521"/>
              <a:ext cx="0" cy="53949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riangle 14"/>
            <p:cNvSpPr/>
            <p:nvPr/>
          </p:nvSpPr>
          <p:spPr>
            <a:xfrm>
              <a:off x="2377349" y="2881891"/>
              <a:ext cx="123672" cy="157338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982858" y="1874787"/>
            <a:ext cx="123672" cy="348842"/>
            <a:chOff x="1982858" y="2055933"/>
            <a:chExt cx="123672" cy="348842"/>
          </a:xfrm>
        </p:grpSpPr>
        <p:cxnSp>
          <p:nvCxnSpPr>
            <p:cNvPr id="17" name="Straight Connector 16"/>
            <p:cNvCxnSpPr/>
            <p:nvPr/>
          </p:nvCxnSpPr>
          <p:spPr>
            <a:xfrm flipH="1" flipV="1">
              <a:off x="2048638" y="2210988"/>
              <a:ext cx="0" cy="1937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riangle 17"/>
            <p:cNvSpPr/>
            <p:nvPr/>
          </p:nvSpPr>
          <p:spPr>
            <a:xfrm>
              <a:off x="1982858" y="2055933"/>
              <a:ext cx="123672" cy="157338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Shape 124"/>
          <p:cNvSpPr txBox="1"/>
          <p:nvPr/>
        </p:nvSpPr>
        <p:spPr>
          <a:xfrm>
            <a:off x="1260888" y="1396838"/>
            <a:ext cx="1608000" cy="480000"/>
          </a:xfrm>
          <a:prstGeom prst="rect">
            <a:avLst/>
          </a:prstGeom>
          <a:noFill/>
          <a:ln w="28575" cap="flat" cmpd="sng">
            <a:solidFill>
              <a:srgbClr val="00CC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00CC00"/>
                </a:solidFill>
              </a:rPr>
              <a:t>Mammal</a:t>
            </a:r>
            <a:endParaRPr lang="en" sz="1800" dirty="0">
              <a:solidFill>
                <a:srgbClr val="00CC00"/>
              </a:solidFill>
            </a:endParaRPr>
          </a:p>
        </p:txBody>
      </p:sp>
      <p:sp>
        <p:nvSpPr>
          <p:cNvPr id="20" name="Shape 125"/>
          <p:cNvSpPr txBox="1"/>
          <p:nvPr/>
        </p:nvSpPr>
        <p:spPr>
          <a:xfrm>
            <a:off x="267475" y="3415497"/>
            <a:ext cx="1608000" cy="48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800" dirty="0"/>
              <a:t>Poodle</a:t>
            </a:r>
            <a:endParaRPr lang="en" sz="1800" dirty="0"/>
          </a:p>
        </p:txBody>
      </p:sp>
      <p:sp>
        <p:nvSpPr>
          <p:cNvPr id="21" name="Shape 120"/>
          <p:cNvSpPr txBox="1">
            <a:spLocks/>
          </p:cNvSpPr>
          <p:nvPr/>
        </p:nvSpPr>
        <p:spPr>
          <a:xfrm>
            <a:off x="3676057" y="774783"/>
            <a:ext cx="5511412" cy="41053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463550" indent="-40163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.LucidaGrandeUI" charset="0"/>
              <a:buChar char="●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866775" indent="-4095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Courier New" charset="0"/>
              <a:buChar char="o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316038" indent="-401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Wingdings" charset="2"/>
              <a:buChar char="§"/>
              <a:tabLst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779588" indent="-4079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228850" indent="-400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b="1" dirty="0">
                <a:solidFill>
                  <a:srgbClr val="00B050"/>
                </a:solidFill>
              </a:rPr>
              <a:t>Superclass/parent</a:t>
            </a:r>
            <a:r>
              <a:rPr lang="en-US" b="1" dirty="0">
                <a:solidFill>
                  <a:srgbClr val="00B050"/>
                </a:solidFill>
              </a:rPr>
              <a:t>/base</a:t>
            </a:r>
            <a:r>
              <a:rPr lang="en" dirty="0"/>
              <a:t>: A class that is inherited from</a:t>
            </a:r>
          </a:p>
          <a:p>
            <a:r>
              <a:rPr lang="en" b="1" dirty="0">
                <a:solidFill>
                  <a:srgbClr val="FF40FF"/>
                </a:solidFill>
              </a:rPr>
              <a:t>Subclass/child</a:t>
            </a:r>
            <a:r>
              <a:rPr lang="en-US" b="1" dirty="0">
                <a:solidFill>
                  <a:srgbClr val="FF40FF"/>
                </a:solidFill>
              </a:rPr>
              <a:t>/derived</a:t>
            </a:r>
            <a:r>
              <a:rPr lang="en" dirty="0"/>
              <a:t>: A class that inherits from another</a:t>
            </a:r>
          </a:p>
          <a:p>
            <a:r>
              <a:rPr lang="en" dirty="0"/>
              <a:t>“A </a:t>
            </a:r>
            <a:r>
              <a:rPr lang="en" dirty="0">
                <a:solidFill>
                  <a:srgbClr val="FF40FF"/>
                </a:solidFill>
              </a:rPr>
              <a:t>Poodle</a:t>
            </a:r>
            <a:r>
              <a:rPr lang="en" dirty="0">
                <a:solidFill>
                  <a:srgbClr val="0432FF"/>
                </a:solidFill>
              </a:rPr>
              <a:t> </a:t>
            </a:r>
            <a:r>
              <a:rPr lang="en" dirty="0"/>
              <a:t>is a </a:t>
            </a:r>
            <a:r>
              <a:rPr lang="en" dirty="0">
                <a:solidFill>
                  <a:srgbClr val="00B050"/>
                </a:solidFill>
              </a:rPr>
              <a:t>Dog</a:t>
            </a:r>
            <a:r>
              <a:rPr lang="en" dirty="0"/>
              <a:t>”</a:t>
            </a:r>
          </a:p>
          <a:p>
            <a:pPr lvl="1"/>
            <a:r>
              <a:rPr lang="en" dirty="0">
                <a:solidFill>
                  <a:srgbClr val="FF40FF"/>
                </a:solidFill>
              </a:rPr>
              <a:t>Poodle</a:t>
            </a:r>
            <a:r>
              <a:rPr lang="en" dirty="0">
                <a:solidFill>
                  <a:srgbClr val="0432FF"/>
                </a:solidFill>
              </a:rPr>
              <a:t> </a:t>
            </a:r>
            <a:r>
              <a:rPr lang="en" dirty="0"/>
              <a:t>is the </a:t>
            </a:r>
            <a:r>
              <a:rPr lang="en" dirty="0">
                <a:solidFill>
                  <a:srgbClr val="FF40FF"/>
                </a:solidFill>
              </a:rPr>
              <a:t>subclass </a:t>
            </a:r>
          </a:p>
          <a:p>
            <a:pPr lvl="1"/>
            <a:r>
              <a:rPr lang="en" dirty="0">
                <a:solidFill>
                  <a:srgbClr val="00B050"/>
                </a:solidFill>
              </a:rPr>
              <a:t>Dog</a:t>
            </a:r>
            <a:r>
              <a:rPr lang="en" dirty="0">
                <a:solidFill>
                  <a:srgbClr val="FF0000"/>
                </a:solidFill>
              </a:rPr>
              <a:t> </a:t>
            </a:r>
            <a:r>
              <a:rPr lang="en" dirty="0"/>
              <a:t>is the </a:t>
            </a:r>
            <a:r>
              <a:rPr lang="en" dirty="0">
                <a:solidFill>
                  <a:srgbClr val="00B050"/>
                </a:solidFill>
              </a:rPr>
              <a:t>superclass</a:t>
            </a:r>
          </a:p>
          <a:p>
            <a:r>
              <a:rPr lang="en" dirty="0"/>
              <a:t>A class can be both a </a:t>
            </a:r>
            <a:r>
              <a:rPr lang="en" dirty="0">
                <a:solidFill>
                  <a:srgbClr val="00B050"/>
                </a:solidFill>
              </a:rPr>
              <a:t>superclass </a:t>
            </a:r>
            <a:r>
              <a:rPr lang="en" dirty="0"/>
              <a:t>and a </a:t>
            </a:r>
            <a:r>
              <a:rPr lang="en" dirty="0">
                <a:solidFill>
                  <a:srgbClr val="FF40FF"/>
                </a:solidFill>
              </a:rPr>
              <a:t>subclass</a:t>
            </a:r>
          </a:p>
          <a:p>
            <a:pPr lvl="1"/>
            <a:r>
              <a:rPr lang="en-US" dirty="0"/>
              <a:t>e.g.,</a:t>
            </a:r>
            <a:r>
              <a:rPr lang="en" dirty="0"/>
              <a:t> Dog</a:t>
            </a:r>
          </a:p>
          <a:p>
            <a:r>
              <a:rPr lang="en" dirty="0"/>
              <a:t>You can only inherit from one superclass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n</a:t>
            </a:r>
            <a:r>
              <a:rPr lang="en" dirty="0"/>
              <a:t>o </a:t>
            </a:r>
            <a:r>
              <a:rPr lang="en-US" dirty="0">
                <a:solidFill>
                  <a:srgbClr val="FF40FF"/>
                </a:solidFill>
              </a:rPr>
              <a:t>Labradoodle</a:t>
            </a:r>
            <a:r>
              <a:rPr lang="en-US" dirty="0"/>
              <a:t> as it would inherit from </a:t>
            </a:r>
            <a:r>
              <a:rPr lang="en-US" dirty="0">
                <a:solidFill>
                  <a:srgbClr val="00B050"/>
                </a:solidFill>
              </a:rPr>
              <a:t>Poodle</a:t>
            </a:r>
            <a:r>
              <a:rPr lang="en-US" dirty="0"/>
              <a:t> </a:t>
            </a:r>
            <a:r>
              <a:rPr lang="en-US" b="1" dirty="0"/>
              <a:t>and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Labrador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</a:t>
            </a:r>
            <a:r>
              <a:rPr lang="en" dirty="0" err="1"/>
              <a:t>ther</a:t>
            </a:r>
            <a:r>
              <a:rPr lang="en" dirty="0"/>
              <a:t> languages, like C++, allow for multiple inheritance, but too easy to mess up</a:t>
            </a:r>
          </a:p>
        </p:txBody>
      </p:sp>
      <p:pic>
        <p:nvPicPr>
          <p:cNvPr id="8" name="Picture 7" descr="A close up of a dog&#10;&#10;Description automatically generated">
            <a:extLst>
              <a:ext uri="{FF2B5EF4-FFF2-40B4-BE49-F238E27FC236}">
                <a16:creationId xmlns:a16="http://schemas.microsoft.com/office/drawing/2014/main" id="{3D6AE458-4ED4-B840-9EF2-4704C79C5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4051017"/>
            <a:ext cx="988367" cy="799908"/>
          </a:xfrm>
          <a:prstGeom prst="rect">
            <a:avLst/>
          </a:prstGeom>
        </p:spPr>
      </p:pic>
      <p:sp>
        <p:nvSpPr>
          <p:cNvPr id="33" name="Multiply 32">
            <a:extLst>
              <a:ext uri="{FF2B5EF4-FFF2-40B4-BE49-F238E27FC236}">
                <a16:creationId xmlns:a16="http://schemas.microsoft.com/office/drawing/2014/main" id="{B268B3A0-1FA0-CB42-9EDB-9C5CACE27EF8}"/>
              </a:ext>
            </a:extLst>
          </p:cNvPr>
          <p:cNvSpPr/>
          <p:nvPr/>
        </p:nvSpPr>
        <p:spPr>
          <a:xfrm>
            <a:off x="1493425" y="4128835"/>
            <a:ext cx="993413" cy="837945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6E934C6-A64B-B743-A22B-FECF1589CFD6}"/>
              </a:ext>
            </a:extLst>
          </p:cNvPr>
          <p:cNvGrpSpPr/>
          <p:nvPr/>
        </p:nvGrpSpPr>
        <p:grpSpPr>
          <a:xfrm>
            <a:off x="2476307" y="3943292"/>
            <a:ext cx="123672" cy="706126"/>
            <a:chOff x="2377349" y="2881891"/>
            <a:chExt cx="123672" cy="706126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E5B41DC-F225-1E44-BA37-6DD5A8572E0A}"/>
                </a:ext>
              </a:extLst>
            </p:cNvPr>
            <p:cNvCxnSpPr/>
            <p:nvPr/>
          </p:nvCxnSpPr>
          <p:spPr>
            <a:xfrm flipV="1">
              <a:off x="2443129" y="3048521"/>
              <a:ext cx="0" cy="53949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riangle 39">
              <a:extLst>
                <a:ext uri="{FF2B5EF4-FFF2-40B4-BE49-F238E27FC236}">
                  <a16:creationId xmlns:a16="http://schemas.microsoft.com/office/drawing/2014/main" id="{DA16D406-CD11-D547-A90B-6AE22916FC24}"/>
                </a:ext>
              </a:extLst>
            </p:cNvPr>
            <p:cNvSpPr/>
            <p:nvPr/>
          </p:nvSpPr>
          <p:spPr>
            <a:xfrm>
              <a:off x="2377349" y="2881891"/>
              <a:ext cx="123672" cy="157338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CCA4BAD-FEB3-EF44-87C1-6760D199A2DA}"/>
              </a:ext>
            </a:extLst>
          </p:cNvPr>
          <p:cNvGrpSpPr/>
          <p:nvPr/>
        </p:nvGrpSpPr>
        <p:grpSpPr>
          <a:xfrm>
            <a:off x="1570179" y="2732187"/>
            <a:ext cx="123672" cy="694551"/>
            <a:chOff x="1570179" y="2887455"/>
            <a:chExt cx="123672" cy="694551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930321D-C4EA-2F4F-B6E8-D38AD06EC5CE}"/>
                </a:ext>
              </a:extLst>
            </p:cNvPr>
            <p:cNvCxnSpPr/>
            <p:nvPr/>
          </p:nvCxnSpPr>
          <p:spPr>
            <a:xfrm flipV="1">
              <a:off x="1635959" y="3042510"/>
              <a:ext cx="0" cy="53949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riangle 28">
              <a:extLst>
                <a:ext uri="{FF2B5EF4-FFF2-40B4-BE49-F238E27FC236}">
                  <a16:creationId xmlns:a16="http://schemas.microsoft.com/office/drawing/2014/main" id="{D0F308DA-4A02-9A41-9211-816E19FC6DD7}"/>
                </a:ext>
              </a:extLst>
            </p:cNvPr>
            <p:cNvSpPr/>
            <p:nvPr/>
          </p:nvSpPr>
          <p:spPr>
            <a:xfrm>
              <a:off x="1570179" y="2887455"/>
              <a:ext cx="123672" cy="157338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806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/>
      <p:bldP spid="3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Which of the following would be a superclass of the rest?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860425" lvl="1" indent="-457200">
              <a:lnSpc>
                <a:spcPct val="100000"/>
              </a:lnSpc>
              <a:spcBef>
                <a:spcPts val="0"/>
              </a:spcBef>
              <a:buClrTx/>
              <a:buFontTx/>
              <a:buAutoNum type="alphaUcPeriod"/>
              <a:defRPr/>
            </a:pPr>
            <a:r>
              <a:rPr lang="en-US" sz="2400" dirty="0"/>
              <a:t>Cat</a:t>
            </a:r>
          </a:p>
          <a:p>
            <a:pPr marL="860425" lvl="1" indent="-457200">
              <a:lnSpc>
                <a:spcPct val="100000"/>
              </a:lnSpc>
              <a:spcBef>
                <a:spcPts val="0"/>
              </a:spcBef>
              <a:buClrTx/>
              <a:buFontTx/>
              <a:buAutoNum type="alphaUcPeriod"/>
              <a:defRPr/>
            </a:pPr>
            <a:r>
              <a:rPr lang="en-US" sz="2400" dirty="0"/>
              <a:t>Panda</a:t>
            </a:r>
          </a:p>
          <a:p>
            <a:pPr marL="860425" lvl="1" indent="-457200">
              <a:lnSpc>
                <a:spcPct val="100000"/>
              </a:lnSpc>
              <a:spcBef>
                <a:spcPts val="0"/>
              </a:spcBef>
              <a:buClrTx/>
              <a:buFontTx/>
              <a:buAutoNum type="alphaUcPeriod"/>
              <a:defRPr/>
            </a:pPr>
            <a:r>
              <a:rPr lang="en-US" sz="2400" dirty="0"/>
              <a:t>Mammal </a:t>
            </a:r>
          </a:p>
          <a:p>
            <a:pPr marL="860425" lvl="1" indent="-457200">
              <a:lnSpc>
                <a:spcPct val="100000"/>
              </a:lnSpc>
              <a:spcBef>
                <a:spcPts val="0"/>
              </a:spcBef>
              <a:buClrTx/>
              <a:buFontTx/>
              <a:buAutoNum type="alphaUcPeriod"/>
              <a:defRPr/>
            </a:pPr>
            <a:r>
              <a:rPr lang="en-US" sz="2400" dirty="0"/>
              <a:t>Dog</a:t>
            </a:r>
          </a:p>
          <a:p>
            <a:pPr marL="860425" lvl="1" indent="-457200">
              <a:lnSpc>
                <a:spcPct val="100000"/>
              </a:lnSpc>
              <a:spcBef>
                <a:spcPts val="0"/>
              </a:spcBef>
              <a:buClrTx/>
              <a:buFontTx/>
              <a:buAutoNum type="alphaUcPeriod"/>
              <a:defRPr/>
            </a:pPr>
            <a:r>
              <a:rPr lang="en-US" sz="2400" dirty="0"/>
              <a:t>None of the Above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r>
              <a:rPr lang="en-US" dirty="0" err="1"/>
              <a:t>TopHat</a:t>
            </a:r>
            <a:r>
              <a:rPr lang="en-US" dirty="0"/>
              <a:t> Question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540CA4-3D11-6046-A6FB-0CF36B6B66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2" t="21836" r="19608" b="7774"/>
          <a:stretch/>
        </p:blipFill>
        <p:spPr>
          <a:xfrm>
            <a:off x="4102445" y="1591849"/>
            <a:ext cx="4568858" cy="257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19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DD7B6-E9DC-5842-882C-666D8A5E4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030" y="150245"/>
            <a:ext cx="7886700" cy="993775"/>
          </a:xfrm>
        </p:spPr>
        <p:txBody>
          <a:bodyPr/>
          <a:lstStyle/>
          <a:p>
            <a:r>
              <a:rPr lang="en-US" dirty="0"/>
              <a:t>Responsible CS (2/2)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84F1D-F4C0-2E4C-95C8-C5E131C32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030" y="1536292"/>
            <a:ext cx="7967582" cy="1968350"/>
          </a:xfrm>
        </p:spPr>
        <p:txBody>
          <a:bodyPr>
            <a:normAutofit/>
          </a:bodyPr>
          <a:lstStyle/>
          <a:p>
            <a:pPr fontAlgn="base"/>
            <a:r>
              <a:rPr lang="en-US" sz="2200" dirty="0"/>
              <a:t>Consequences</a:t>
            </a:r>
          </a:p>
          <a:p>
            <a:pPr lvl="1"/>
            <a:r>
              <a:rPr lang="en-US" dirty="0"/>
              <a:t>researchers can use the model to better classify which articles are real vs. fake </a:t>
            </a:r>
          </a:p>
          <a:p>
            <a:pPr lvl="1"/>
            <a:r>
              <a:rPr lang="en-US" dirty="0"/>
              <a:t>other parties can use the technologies to generate fake news that can confuse the public, and influence their decisions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2F7583-0745-9A49-BD2B-6FB52C65DD97}"/>
              </a:ext>
            </a:extLst>
          </p:cNvPr>
          <p:cNvSpPr/>
          <p:nvPr/>
        </p:nvSpPr>
        <p:spPr>
          <a:xfrm>
            <a:off x="910836" y="3607208"/>
            <a:ext cx="70958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Was OpenAI’s decision to release its model ethical? </a:t>
            </a:r>
          </a:p>
          <a:p>
            <a:pPr algn="ctr"/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2E2693-6C8A-A846-9A2C-085477E4CF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5DC9426-BF23-1049-A5DE-CB4E35C5199A}" type="slidenum">
              <a:rPr lang="en-US" smtClean="0"/>
              <a:pPr/>
              <a:t>1</a:t>
            </a:fld>
            <a:r>
              <a:rPr lang="en-US"/>
              <a:t> / 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434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278296" y="895547"/>
            <a:ext cx="8577468" cy="404895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200"/>
              </a:spcBef>
            </a:pPr>
            <a:r>
              <a:rPr lang="en" dirty="0"/>
              <a:t>A </a:t>
            </a:r>
            <a:r>
              <a:rPr lang="en" dirty="0">
                <a:solidFill>
                  <a:srgbClr val="FF40FF"/>
                </a:solidFill>
              </a:rPr>
              <a:t>subclass </a:t>
            </a:r>
            <a:r>
              <a:rPr lang="en" dirty="0"/>
              <a:t>inherits all of its parent’s public capabilities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sz="1800" dirty="0"/>
              <a:t>if</a:t>
            </a:r>
            <a:r>
              <a:rPr lang="en" sz="1800" dirty="0"/>
              <a:t>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800" dirty="0">
                <a:solidFill>
                  <a:srgbClr val="00B050"/>
                </a:solidFill>
              </a:rPr>
              <a:t> </a:t>
            </a:r>
            <a:r>
              <a:rPr lang="en" sz="1800" dirty="0"/>
              <a:t>defines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drive()</a:t>
            </a:r>
            <a:r>
              <a:rPr lang="en" sz="1800" dirty="0"/>
              <a:t>,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1800" dirty="0">
                <a:solidFill>
                  <a:srgbClr val="FF40FF"/>
                </a:solidFill>
              </a:rPr>
              <a:t> </a:t>
            </a:r>
            <a:r>
              <a:rPr lang="en-US" sz="1800" dirty="0"/>
              <a:t>inherits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drive()</a:t>
            </a:r>
            <a:r>
              <a:rPr lang="en" sz="1800" dirty="0">
                <a:solidFill>
                  <a:srgbClr val="0000FF"/>
                </a:solidFill>
              </a:rPr>
              <a:t> </a:t>
            </a:r>
            <a:r>
              <a:rPr lang="en-US" sz="1800" dirty="0"/>
              <a:t>from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800" dirty="0">
                <a:solidFill>
                  <a:srgbClr val="00B050"/>
                </a:solidFill>
              </a:rPr>
              <a:t> </a:t>
            </a:r>
            <a:r>
              <a:rPr lang="en-US" sz="1800" dirty="0"/>
              <a:t>and drives the same way, </a:t>
            </a:r>
            <a:r>
              <a:rPr lang="en-US" sz="1800" dirty="0">
                <a:solidFill>
                  <a:srgbClr val="FF0000"/>
                </a:solidFill>
              </a:rPr>
              <a:t>using </a:t>
            </a: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sz="1800" dirty="0">
                <a:solidFill>
                  <a:srgbClr val="FF0000"/>
                </a:solidFill>
              </a:rPr>
              <a:t>’s code</a:t>
            </a:r>
            <a:r>
              <a:rPr lang="en-US" sz="1800" dirty="0"/>
              <a:t>. </a:t>
            </a:r>
            <a:r>
              <a:rPr lang="en" sz="1800" dirty="0"/>
              <a:t>This holds true for all of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1800" dirty="0"/>
              <a:t>’s subclasses as well</a:t>
            </a:r>
          </a:p>
          <a:p>
            <a:pPr lvl="0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Inheritance and interfaces both legislate class’ behavior, although in very different ways</a:t>
            </a:r>
            <a:endParaRPr lang="en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sz="1800" dirty="0"/>
              <a:t>a</a:t>
            </a:r>
            <a:r>
              <a:rPr lang="en" sz="1800" dirty="0"/>
              <a:t>n implementing class must specify </a:t>
            </a:r>
            <a:r>
              <a:rPr lang="en-US" sz="1800" dirty="0"/>
              <a:t>all </a:t>
            </a:r>
            <a:r>
              <a:rPr lang="en" sz="1800" dirty="0"/>
              <a:t>capabilities </a:t>
            </a:r>
            <a:r>
              <a:rPr lang="en-US" sz="1800" dirty="0"/>
              <a:t>outlined </a:t>
            </a:r>
            <a:r>
              <a:rPr lang="en" sz="1800" dirty="0"/>
              <a:t>in an interface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sz="1800" dirty="0"/>
              <a:t>i</a:t>
            </a:r>
            <a:r>
              <a:rPr lang="en" sz="1800" dirty="0" err="1"/>
              <a:t>nheritance</a:t>
            </a:r>
            <a:r>
              <a:rPr lang="en" sz="1800" dirty="0"/>
              <a:t> assures that all </a:t>
            </a:r>
            <a:r>
              <a:rPr lang="en" sz="1800" b="1" dirty="0">
                <a:solidFill>
                  <a:srgbClr val="FF40FF"/>
                </a:solidFill>
              </a:rPr>
              <a:t>subclasses</a:t>
            </a:r>
            <a:r>
              <a:rPr lang="en" sz="1800" dirty="0">
                <a:solidFill>
                  <a:srgbClr val="FF40FF"/>
                </a:solidFill>
              </a:rPr>
              <a:t> </a:t>
            </a:r>
            <a:r>
              <a:rPr lang="en" sz="1800" dirty="0"/>
              <a:t>of a </a:t>
            </a:r>
            <a:r>
              <a:rPr lang="en" sz="1800" b="1" dirty="0">
                <a:solidFill>
                  <a:srgbClr val="00B050"/>
                </a:solidFill>
              </a:rPr>
              <a:t>superclass</a:t>
            </a:r>
            <a:r>
              <a:rPr lang="en" sz="1800" dirty="0">
                <a:solidFill>
                  <a:srgbClr val="00B050"/>
                </a:solidFill>
              </a:rPr>
              <a:t> </a:t>
            </a:r>
            <a:r>
              <a:rPr lang="en" sz="1800" dirty="0"/>
              <a:t>will have the </a:t>
            </a:r>
            <a:r>
              <a:rPr lang="en" sz="1800" dirty="0">
                <a:solidFill>
                  <a:srgbClr val="00B050"/>
                </a:solidFill>
              </a:rPr>
              <a:t>superclass</a:t>
            </a:r>
            <a:r>
              <a:rPr lang="en" sz="1800" dirty="0"/>
              <a:t>’ public capabilities</a:t>
            </a:r>
            <a:r>
              <a:rPr lang="en-US" sz="1800" dirty="0"/>
              <a:t> automatically </a:t>
            </a:r>
            <a:r>
              <a:rPr lang="mr-IN" sz="1800" dirty="0"/>
              <a:t>–</a:t>
            </a:r>
            <a:r>
              <a:rPr lang="en-US" sz="1800" dirty="0"/>
              <a:t> no need to re-specify</a:t>
            </a:r>
          </a:p>
          <a:p>
            <a:pPr lvl="2"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a</a:t>
            </a:r>
            <a:r>
              <a:rPr lang="en" sz="1600" dirty="0"/>
              <a:t> </a:t>
            </a:r>
            <a:r>
              <a:rPr lang="en" sz="16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1600" dirty="0">
                <a:solidFill>
                  <a:srgbClr val="FF40FF"/>
                </a:solidFill>
              </a:rPr>
              <a:t> </a:t>
            </a:r>
            <a:r>
              <a:rPr lang="en" sz="1600" dirty="0"/>
              <a:t>knows how to drive and drives the same way as </a:t>
            </a:r>
            <a:r>
              <a:rPr lang="en" sz="16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sz="16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/>
              <a:t>because of inherited code</a:t>
            </a:r>
            <a:endParaRPr lang="en" sz="1600" dirty="0">
              <a:solidFill>
                <a:srgbClr val="00B05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Motivations for Inheritance</a:t>
            </a:r>
          </a:p>
        </p:txBody>
      </p:sp>
    </p:spTree>
    <p:extLst>
      <p:ext uri="{BB962C8B-B14F-4D97-AF65-F5344CB8AC3E}">
        <p14:creationId xmlns:p14="http://schemas.microsoft.com/office/powerpoint/2010/main" val="524455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78295" y="1053129"/>
            <a:ext cx="5722789" cy="3509202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200"/>
              </a:spcBef>
              <a:buSzPct val="80000"/>
            </a:pPr>
            <a:r>
              <a:rPr lang="en-US" sz="3200" dirty="0"/>
              <a:t>Code reuse!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i</a:t>
            </a:r>
            <a:r>
              <a:rPr lang="en" dirty="0"/>
              <a:t>f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drive() </a:t>
            </a:r>
            <a:r>
              <a:rPr lang="en" dirty="0"/>
              <a:t>is defined in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/>
              <a:t>,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>
                <a:solidFill>
                  <a:srgbClr val="FF40FF"/>
                </a:solidFill>
              </a:rPr>
              <a:t> </a:t>
            </a:r>
            <a:r>
              <a:rPr lang="en" dirty="0"/>
              <a:t>doesn’t need to redefine it! </a:t>
            </a:r>
            <a:r>
              <a:rPr lang="en-US" dirty="0"/>
              <a:t>Code </a:t>
            </a:r>
            <a:r>
              <a:rPr lang="en" dirty="0"/>
              <a:t>is inherited</a:t>
            </a:r>
            <a:endParaRPr lang="en-US" dirty="0"/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O</a:t>
            </a:r>
            <a:r>
              <a:rPr lang="en" dirty="0" err="1"/>
              <a:t>nly</a:t>
            </a:r>
            <a:r>
              <a:rPr lang="en" dirty="0"/>
              <a:t> need to implement what is different</a:t>
            </a:r>
            <a:r>
              <a:rPr lang="en-US" dirty="0"/>
              <a:t>, i.e., what makes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-US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/>
              <a:t>special </a:t>
            </a:r>
            <a:r>
              <a:rPr lang="mr-IN" dirty="0"/>
              <a:t>–</a:t>
            </a:r>
            <a:r>
              <a:rPr lang="en-US" dirty="0"/>
              <a:t> do this by adding methods (or modifying inherited methods)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sz="1800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endParaRPr lang="en-US" sz="1600" dirty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" sz="1800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endParaRPr lang="en" sz="1200" dirty="0"/>
          </a:p>
          <a:p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r>
              <a:rPr lang="en-US" dirty="0"/>
              <a:t>Benefits of Inheritance</a:t>
            </a:r>
          </a:p>
        </p:txBody>
      </p:sp>
      <p:sp>
        <p:nvSpPr>
          <p:cNvPr id="5" name="Shape 186"/>
          <p:cNvSpPr txBox="1"/>
          <p:nvPr/>
        </p:nvSpPr>
        <p:spPr>
          <a:xfrm>
            <a:off x="6099947" y="1053129"/>
            <a:ext cx="2899039" cy="133624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u="sng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private Engine _engine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turnOnEngine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turnOffEngine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public void drive()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7458120" y="2411508"/>
            <a:ext cx="197726" cy="753306"/>
            <a:chOff x="7322471" y="2717358"/>
            <a:chExt cx="136006" cy="438561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7389464" y="2821740"/>
              <a:ext cx="1010" cy="33417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riangle 7"/>
            <p:cNvSpPr/>
            <p:nvPr/>
          </p:nvSpPr>
          <p:spPr>
            <a:xfrm>
              <a:off x="7322471" y="2717358"/>
              <a:ext cx="136006" cy="104382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Shape 189"/>
          <p:cNvSpPr txBox="1"/>
          <p:nvPr/>
        </p:nvSpPr>
        <p:spPr>
          <a:xfrm>
            <a:off x="6108912" y="3165592"/>
            <a:ext cx="2882513" cy="1013518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u="sng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5295667" y="4211781"/>
            <a:ext cx="3005394" cy="873467"/>
            <a:chOff x="5629320" y="4218447"/>
            <a:chExt cx="2438233" cy="873467"/>
          </a:xfrm>
        </p:grpSpPr>
        <p:sp>
          <p:nvSpPr>
            <p:cNvPr id="11" name="TextBox 10"/>
            <p:cNvSpPr txBox="1"/>
            <p:nvPr/>
          </p:nvSpPr>
          <p:spPr>
            <a:xfrm>
              <a:off x="5629320" y="4353250"/>
              <a:ext cx="2438233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Note that we don’t list the parent’s methods again here – they are implicitly inherited!</a:t>
              </a:r>
            </a:p>
          </p:txBody>
        </p:sp>
        <p:grpSp>
          <p:nvGrpSpPr>
            <p:cNvPr id="12" name="Group 11"/>
            <p:cNvGrpSpPr/>
            <p:nvPr/>
          </p:nvGrpSpPr>
          <p:grpSpPr>
            <a:xfrm rot="1474984" flipH="1">
              <a:off x="6684971" y="4218447"/>
              <a:ext cx="45719" cy="224012"/>
              <a:chOff x="7322471" y="2717358"/>
              <a:chExt cx="123672" cy="438560"/>
            </a:xfrm>
            <a:solidFill>
              <a:schemeClr val="tx1"/>
            </a:solidFill>
          </p:grpSpPr>
          <p:cxnSp>
            <p:nvCxnSpPr>
              <p:cNvPr id="13" name="Straight Connector 12"/>
              <p:cNvCxnSpPr/>
              <p:nvPr/>
            </p:nvCxnSpPr>
            <p:spPr>
              <a:xfrm flipV="1">
                <a:off x="7389464" y="2881598"/>
                <a:ext cx="0" cy="27432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riangle 13"/>
              <p:cNvSpPr/>
              <p:nvPr/>
            </p:nvSpPr>
            <p:spPr>
              <a:xfrm>
                <a:off x="7322471" y="2717358"/>
                <a:ext cx="123672" cy="157338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749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78296" y="985804"/>
            <a:ext cx="8865705" cy="3874096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2000" dirty="0"/>
              <a:t>A </a:t>
            </a:r>
            <a:r>
              <a:rPr lang="en" sz="2000" dirty="0">
                <a:solidFill>
                  <a:srgbClr val="00B050"/>
                </a:solidFill>
              </a:rPr>
              <a:t>superclass </a:t>
            </a:r>
            <a:r>
              <a:rPr lang="en" sz="2000" dirty="0"/>
              <a:t>factors out commonalities among its </a:t>
            </a:r>
            <a:r>
              <a:rPr lang="en" sz="2000" dirty="0">
                <a:solidFill>
                  <a:srgbClr val="FF40FF"/>
                </a:solidFill>
              </a:rPr>
              <a:t>subclasses</a:t>
            </a:r>
          </a:p>
          <a:p>
            <a:pPr lvl="1">
              <a:lnSpc>
                <a:spcPct val="100000"/>
              </a:lnSpc>
            </a:pPr>
            <a:r>
              <a:rPr lang="en" sz="1800" dirty="0"/>
              <a:t>describes everything that all subclasses have in common </a:t>
            </a:r>
          </a:p>
          <a:p>
            <a:pPr lvl="1">
              <a:lnSpc>
                <a:spcPct val="100000"/>
              </a:lnSpc>
            </a:pP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Dog</a:t>
            </a:r>
            <a:r>
              <a:rPr lang="en" sz="1800" dirty="0">
                <a:solidFill>
                  <a:srgbClr val="00B050"/>
                </a:solidFill>
              </a:rPr>
              <a:t> </a:t>
            </a:r>
            <a:r>
              <a:rPr lang="en" sz="1800" dirty="0"/>
              <a:t>defines things common to all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Dogs</a:t>
            </a:r>
            <a:endParaRPr lang="en" sz="1800" dirty="0"/>
          </a:p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2000" dirty="0"/>
              <a:t>A </a:t>
            </a:r>
            <a:r>
              <a:rPr lang="en" sz="2000" dirty="0">
                <a:solidFill>
                  <a:srgbClr val="FF40FF"/>
                </a:solidFill>
              </a:rPr>
              <a:t>subclass </a:t>
            </a:r>
            <a:r>
              <a:rPr lang="en" sz="2000" dirty="0"/>
              <a:t>differentiates/specializes its </a:t>
            </a:r>
            <a:r>
              <a:rPr lang="en" sz="2000" dirty="0">
                <a:solidFill>
                  <a:srgbClr val="00B050"/>
                </a:solidFill>
              </a:rPr>
              <a:t>superclass </a:t>
            </a:r>
            <a:r>
              <a:rPr lang="en" sz="2000" dirty="0"/>
              <a:t>by: </a:t>
            </a:r>
          </a:p>
          <a:p>
            <a:pPr lvl="1">
              <a:lnSpc>
                <a:spcPct val="100000"/>
              </a:lnSpc>
            </a:pPr>
            <a:r>
              <a:rPr lang="en" sz="1800" b="1" dirty="0"/>
              <a:t>adding new methods: </a:t>
            </a:r>
          </a:p>
          <a:p>
            <a:pPr lvl="2">
              <a:lnSpc>
                <a:spcPct val="100000"/>
              </a:lnSpc>
            </a:pPr>
            <a:r>
              <a:rPr lang="en" sz="1600" dirty="0"/>
              <a:t>the subclass should define specialized methods. All </a:t>
            </a:r>
            <a:r>
              <a:rPr lang="en" sz="16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Animals</a:t>
            </a:r>
            <a:r>
              <a:rPr lang="en" sz="1600" dirty="0"/>
              <a:t> cannot swim, but </a:t>
            </a:r>
            <a:r>
              <a:rPr lang="en" sz="16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Fish</a:t>
            </a:r>
            <a:r>
              <a:rPr lang="en" sz="1600" dirty="0">
                <a:solidFill>
                  <a:srgbClr val="FF40FF"/>
                </a:solidFill>
              </a:rPr>
              <a:t> </a:t>
            </a:r>
            <a:r>
              <a:rPr lang="en" sz="1600" dirty="0"/>
              <a:t>can</a:t>
            </a:r>
          </a:p>
          <a:p>
            <a:pPr lvl="1">
              <a:lnSpc>
                <a:spcPct val="100000"/>
              </a:lnSpc>
            </a:pPr>
            <a:r>
              <a:rPr lang="en" sz="1800" b="1" dirty="0"/>
              <a:t>overriding inherited methods: </a:t>
            </a:r>
          </a:p>
          <a:p>
            <a:pPr lvl="2">
              <a:lnSpc>
                <a:spcPct val="100000"/>
              </a:lnSpc>
            </a:pPr>
            <a:r>
              <a:rPr lang="en" sz="1600" dirty="0"/>
              <a:t>a </a:t>
            </a:r>
            <a:r>
              <a:rPr lang="en" sz="16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Bear</a:t>
            </a:r>
            <a:r>
              <a:rPr lang="en" sz="1600" dirty="0">
                <a:solidFill>
                  <a:srgbClr val="FF40FF"/>
                </a:solidFill>
              </a:rPr>
              <a:t> </a:t>
            </a:r>
            <a:r>
              <a:rPr lang="en" sz="1600" dirty="0"/>
              <a:t>class might override its inherited sleep method so that it hibernates rather than sleeping as most other </a:t>
            </a:r>
            <a:r>
              <a:rPr lang="en" sz="16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Animals</a:t>
            </a:r>
            <a:r>
              <a:rPr lang="en" sz="1600" dirty="0"/>
              <a:t> do </a:t>
            </a:r>
          </a:p>
          <a:p>
            <a:pPr lvl="1">
              <a:lnSpc>
                <a:spcPct val="100000"/>
              </a:lnSpc>
            </a:pPr>
            <a:r>
              <a:rPr lang="en" sz="1800" b="1" dirty="0"/>
              <a:t>defining “abstract” methods: </a:t>
            </a:r>
          </a:p>
          <a:p>
            <a:pPr lvl="2">
              <a:lnSpc>
                <a:spcPct val="100000"/>
              </a:lnSpc>
            </a:pPr>
            <a:r>
              <a:rPr lang="en" sz="1600" dirty="0"/>
              <a:t>the </a:t>
            </a:r>
            <a:r>
              <a:rPr lang="en" sz="1600" dirty="0">
                <a:solidFill>
                  <a:srgbClr val="00B050"/>
                </a:solidFill>
              </a:rPr>
              <a:t>superclass </a:t>
            </a:r>
            <a:r>
              <a:rPr lang="en" sz="1600" dirty="0"/>
              <a:t>declares but does not define (more on this later!)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/>
              <a:t>Superclasses vs Subclasses</a:t>
            </a:r>
          </a:p>
        </p:txBody>
      </p:sp>
    </p:spTree>
    <p:extLst>
      <p:ext uri="{BB962C8B-B14F-4D97-AF65-F5344CB8AC3E}">
        <p14:creationId xmlns:p14="http://schemas.microsoft.com/office/powerpoint/2010/main" val="834377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278295" y="1123123"/>
            <a:ext cx="8577469" cy="774881"/>
          </a:xfrm>
        </p:spPr>
        <p:txBody>
          <a:bodyPr/>
          <a:lstStyle/>
          <a:p>
            <a:pPr lvl="0"/>
            <a:r>
              <a:rPr lang="en" dirty="0"/>
              <a:t>Let’s model a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Van</a:t>
            </a:r>
            <a:r>
              <a:rPr lang="en" dirty="0"/>
              <a:t>, a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>
                <a:solidFill>
                  <a:srgbClr val="FF40FF"/>
                </a:solidFill>
              </a:rPr>
              <a:t> </a:t>
            </a:r>
            <a:r>
              <a:rPr lang="en" dirty="0"/>
              <a:t>(Sedan), and a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>
                <a:solidFill>
                  <a:srgbClr val="FF40FF"/>
                </a:solidFill>
              </a:rPr>
              <a:t> </a:t>
            </a:r>
            <a:r>
              <a:rPr lang="en" dirty="0"/>
              <a:t>class with inheritance!</a:t>
            </a:r>
          </a:p>
          <a:p>
            <a:pPr lvl="0"/>
            <a:endParaRPr lang="en" dirty="0"/>
          </a:p>
        </p:txBody>
      </p:sp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Model</a:t>
            </a:r>
            <a:r>
              <a:rPr lang="en-US" dirty="0" err="1"/>
              <a:t>ing</a:t>
            </a:r>
            <a:r>
              <a:rPr lang="en" dirty="0"/>
              <a:t> Inheritance Example (1/3)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654320" y="1993612"/>
            <a:ext cx="1980237" cy="414900"/>
            <a:chOff x="6502088" y="1896775"/>
            <a:chExt cx="1980237" cy="414900"/>
          </a:xfrm>
        </p:grpSpPr>
        <p:cxnSp>
          <p:nvCxnSpPr>
            <p:cNvPr id="156" name="Shape 156"/>
            <p:cNvCxnSpPr/>
            <p:nvPr/>
          </p:nvCxnSpPr>
          <p:spPr>
            <a:xfrm flipH="1">
              <a:off x="6502088" y="2151676"/>
              <a:ext cx="602537" cy="41416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162" name="Shape 162"/>
            <p:cNvSpPr txBox="1"/>
            <p:nvPr/>
          </p:nvSpPr>
          <p:spPr>
            <a:xfrm>
              <a:off x="7082225" y="1896775"/>
              <a:ext cx="1400100" cy="414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2000" dirty="0">
                  <a:solidFill>
                    <a:srgbClr val="00B050"/>
                  </a:solidFill>
                </a:rPr>
                <a:t>superclass</a:t>
              </a:r>
              <a:endParaRPr lang="en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465800" y="2069405"/>
            <a:ext cx="6483450" cy="1721875"/>
            <a:chOff x="1465800" y="2069405"/>
            <a:chExt cx="6483450" cy="1721875"/>
          </a:xfrm>
        </p:grpSpPr>
        <p:grpSp>
          <p:nvGrpSpPr>
            <p:cNvPr id="163" name="Shape 163"/>
            <p:cNvGrpSpPr/>
            <p:nvPr/>
          </p:nvGrpSpPr>
          <p:grpSpPr>
            <a:xfrm>
              <a:off x="1465800" y="2069405"/>
              <a:ext cx="6483450" cy="1721875"/>
              <a:chOff x="1465800" y="1917000"/>
              <a:chExt cx="6483450" cy="1721875"/>
            </a:xfrm>
          </p:grpSpPr>
          <p:grpSp>
            <p:nvGrpSpPr>
              <p:cNvPr id="164" name="Shape 164"/>
              <p:cNvGrpSpPr/>
              <p:nvPr/>
            </p:nvGrpSpPr>
            <p:grpSpPr>
              <a:xfrm>
                <a:off x="1465800" y="1917000"/>
                <a:ext cx="4057800" cy="1721875"/>
                <a:chOff x="2685000" y="2679000"/>
                <a:chExt cx="4057800" cy="1721875"/>
              </a:xfrm>
            </p:grpSpPr>
            <p:sp>
              <p:nvSpPr>
                <p:cNvPr id="165" name="Shape 165"/>
                <p:cNvSpPr txBox="1"/>
                <p:nvPr/>
              </p:nvSpPr>
              <p:spPr>
                <a:xfrm>
                  <a:off x="5084400" y="2679000"/>
                  <a:ext cx="1608000" cy="4800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2000" dirty="0">
                      <a:solidFill>
                        <a:srgbClr val="00B050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Car</a:t>
                  </a:r>
                  <a:endParaRPr lang="en" dirty="0">
                    <a:solidFill>
                      <a:srgbClr val="00B050"/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159" name="Shape 159"/>
                <p:cNvSpPr txBox="1"/>
                <p:nvPr/>
              </p:nvSpPr>
              <p:spPr>
                <a:xfrm>
                  <a:off x="2685000" y="3920875"/>
                  <a:ext cx="1608000" cy="4800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2000" dirty="0">
                      <a:solidFill>
                        <a:srgbClr val="FF40FF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Van</a:t>
                  </a:r>
                </a:p>
              </p:txBody>
            </p:sp>
            <p:sp>
              <p:nvSpPr>
                <p:cNvPr id="161" name="Shape 161"/>
                <p:cNvSpPr txBox="1"/>
                <p:nvPr/>
              </p:nvSpPr>
              <p:spPr>
                <a:xfrm>
                  <a:off x="5134800" y="3920875"/>
                  <a:ext cx="1608000" cy="4800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2000" dirty="0">
                      <a:solidFill>
                        <a:srgbClr val="FF40FF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CS15Mobile</a:t>
                  </a:r>
                </a:p>
              </p:txBody>
            </p:sp>
          </p:grpSp>
          <p:sp>
            <p:nvSpPr>
              <p:cNvPr id="166" name="Shape 166"/>
              <p:cNvSpPr txBox="1"/>
              <p:nvPr/>
            </p:nvSpPr>
            <p:spPr>
              <a:xfrm>
                <a:off x="6341250" y="3158875"/>
                <a:ext cx="1608000" cy="480000"/>
              </a:xfrm>
              <a:prstGeom prst="rect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800" dirty="0">
                    <a:solidFill>
                      <a:srgbClr val="FF40FF"/>
                    </a:solidFill>
                    <a:latin typeface="Consolas" charset="0"/>
                    <a:ea typeface="Consolas" charset="0"/>
                    <a:cs typeface="Consolas" charset="0"/>
                  </a:rPr>
                  <a:t>Convertible</a:t>
                </a:r>
              </a:p>
            </p:txBody>
          </p:sp>
        </p:grpSp>
        <p:grpSp>
          <p:nvGrpSpPr>
            <p:cNvPr id="2" name="Group 1"/>
            <p:cNvGrpSpPr/>
            <p:nvPr/>
          </p:nvGrpSpPr>
          <p:grpSpPr>
            <a:xfrm>
              <a:off x="4625893" y="2573520"/>
              <a:ext cx="123672" cy="754432"/>
              <a:chOff x="4625893" y="2573520"/>
              <a:chExt cx="123672" cy="754432"/>
            </a:xfrm>
          </p:grpSpPr>
          <p:cxnSp>
            <p:nvCxnSpPr>
              <p:cNvPr id="18" name="Straight Connector 17"/>
              <p:cNvCxnSpPr>
                <a:endCxn id="19" idx="3"/>
              </p:cNvCxnSpPr>
              <p:nvPr/>
            </p:nvCxnSpPr>
            <p:spPr>
              <a:xfrm flipV="1">
                <a:off x="4687729" y="2730858"/>
                <a:ext cx="0" cy="59709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riangle 18"/>
              <p:cNvSpPr/>
              <p:nvPr/>
            </p:nvSpPr>
            <p:spPr>
              <a:xfrm>
                <a:off x="4625893" y="2573520"/>
                <a:ext cx="123672" cy="157338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2269800" y="2601776"/>
              <a:ext cx="1668809" cy="709504"/>
              <a:chOff x="2269800" y="2601776"/>
              <a:chExt cx="1668809" cy="709504"/>
            </a:xfrm>
          </p:grpSpPr>
          <p:cxnSp>
            <p:nvCxnSpPr>
              <p:cNvPr id="22" name="Straight Connector 21"/>
              <p:cNvCxnSpPr>
                <a:endCxn id="23" idx="3"/>
              </p:cNvCxnSpPr>
              <p:nvPr/>
            </p:nvCxnSpPr>
            <p:spPr>
              <a:xfrm flipV="1">
                <a:off x="2269800" y="2720835"/>
                <a:ext cx="1499818" cy="59044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riangle 22"/>
              <p:cNvSpPr/>
              <p:nvPr/>
            </p:nvSpPr>
            <p:spPr>
              <a:xfrm rot="3617040">
                <a:off x="3773941" y="2585560"/>
                <a:ext cx="148451" cy="180884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5529832" y="2569772"/>
              <a:ext cx="1615418" cy="741508"/>
              <a:chOff x="5529832" y="2569772"/>
              <a:chExt cx="1615418" cy="741508"/>
            </a:xfrm>
          </p:grpSpPr>
          <p:cxnSp>
            <p:nvCxnSpPr>
              <p:cNvPr id="27" name="Straight Connector 26"/>
              <p:cNvCxnSpPr>
                <a:stCxn id="166" idx="0"/>
                <a:endCxn id="30" idx="3"/>
              </p:cNvCxnSpPr>
              <p:nvPr/>
            </p:nvCxnSpPr>
            <p:spPr>
              <a:xfrm flipH="1" flipV="1">
                <a:off x="5691488" y="2698382"/>
                <a:ext cx="1453762" cy="61289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riangle 29"/>
              <p:cNvSpPr/>
              <p:nvPr/>
            </p:nvSpPr>
            <p:spPr>
              <a:xfrm rot="18259952">
                <a:off x="5539699" y="2559905"/>
                <a:ext cx="157347" cy="177082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3146612" y="3944471"/>
            <a:ext cx="3056964" cy="860079"/>
            <a:chOff x="3146612" y="3944471"/>
            <a:chExt cx="3056964" cy="860079"/>
          </a:xfrm>
        </p:grpSpPr>
        <p:cxnSp>
          <p:nvCxnSpPr>
            <p:cNvPr id="157" name="Shape 157"/>
            <p:cNvCxnSpPr/>
            <p:nvPr/>
          </p:nvCxnSpPr>
          <p:spPr>
            <a:xfrm flipH="1" flipV="1">
              <a:off x="4688541" y="3962400"/>
              <a:ext cx="7092" cy="460151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158" name="Shape 158"/>
            <p:cNvSpPr txBox="1"/>
            <p:nvPr/>
          </p:nvSpPr>
          <p:spPr>
            <a:xfrm>
              <a:off x="3971400" y="4371702"/>
              <a:ext cx="1503600" cy="43284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000" dirty="0">
                  <a:solidFill>
                    <a:srgbClr val="FF40FF"/>
                  </a:solidFill>
                </a:rPr>
                <a:t>subclasses</a:t>
              </a:r>
              <a:endParaRPr lang="en" dirty="0">
                <a:solidFill>
                  <a:srgbClr val="FF40FF"/>
                </a:solidFill>
              </a:endParaRPr>
            </a:p>
          </p:txBody>
        </p:sp>
        <p:cxnSp>
          <p:nvCxnSpPr>
            <p:cNvPr id="167" name="Shape 167"/>
            <p:cNvCxnSpPr>
              <a:stCxn id="158" idx="3"/>
            </p:cNvCxnSpPr>
            <p:nvPr/>
          </p:nvCxnSpPr>
          <p:spPr>
            <a:xfrm flipV="1">
              <a:off x="5475000" y="3953435"/>
              <a:ext cx="728576" cy="634691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34" name="Shape 157"/>
            <p:cNvCxnSpPr/>
            <p:nvPr/>
          </p:nvCxnSpPr>
          <p:spPr>
            <a:xfrm flipH="1" flipV="1">
              <a:off x="3146612" y="3944471"/>
              <a:ext cx="824789" cy="62199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</p:spTree>
    <p:extLst>
      <p:ext uri="{BB962C8B-B14F-4D97-AF65-F5344CB8AC3E}">
        <p14:creationId xmlns:p14="http://schemas.microsoft.com/office/powerpoint/2010/main" val="1872877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278295" y="1009335"/>
            <a:ext cx="8577469" cy="359945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" dirty="0"/>
              <a:t>You can create any number of subclasses</a:t>
            </a:r>
          </a:p>
          <a:p>
            <a:pPr lvl="1">
              <a:lnSpc>
                <a:spcPct val="120000"/>
              </a:lnSpc>
            </a:pP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/>
              <a:t>,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Van</a:t>
            </a:r>
            <a:r>
              <a:rPr lang="en" dirty="0"/>
              <a:t>,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/>
              <a:t>,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SUV</a:t>
            </a:r>
            <a:r>
              <a:rPr lang="en" dirty="0"/>
              <a:t>...could all </a:t>
            </a:r>
            <a:r>
              <a:rPr lang="en-US" dirty="0"/>
              <a:t>inherit from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</a:t>
            </a:r>
            <a:r>
              <a:rPr lang="en" dirty="0"/>
              <a:t>hese classes will inherit public capabilities (i.e., code) from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</a:p>
          <a:p>
            <a:pPr lvl="0">
              <a:lnSpc>
                <a:spcPct val="120000"/>
              </a:lnSpc>
            </a:pPr>
            <a:r>
              <a:rPr lang="en" dirty="0"/>
              <a:t>Each subclass can only inherit from one superclass</a:t>
            </a:r>
          </a:p>
          <a:p>
            <a:pPr lvl="1">
              <a:lnSpc>
                <a:spcPct val="120000"/>
              </a:lnSpc>
            </a:pP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>
                <a:solidFill>
                  <a:srgbClr val="FF40FF"/>
                </a:solidFill>
              </a:rPr>
              <a:t> </a:t>
            </a:r>
            <a:r>
              <a:rPr lang="en" dirty="0"/>
              <a:t>cannot extend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/>
              <a:t>, </a:t>
            </a:r>
            <a:r>
              <a:rPr lang="en" dirty="0" err="1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FourWheeledTransportation</a:t>
            </a:r>
            <a:r>
              <a:rPr lang="en" dirty="0"/>
              <a:t>, and </a:t>
            </a:r>
            <a:r>
              <a:rPr lang="en" dirty="0" err="1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GasFueledTransportation</a:t>
            </a:r>
            <a:endParaRPr lang="en" dirty="0"/>
          </a:p>
          <a:p>
            <a:pPr lvl="0">
              <a:lnSpc>
                <a:spcPct val="120000"/>
              </a:lnSpc>
            </a:pPr>
            <a:r>
              <a:rPr lang="en" dirty="0"/>
              <a:t>Now, let’s continue with our example!</a:t>
            </a:r>
          </a:p>
        </p:txBody>
      </p:sp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Modeling Inheritance Reminders </a:t>
            </a:r>
          </a:p>
        </p:txBody>
      </p:sp>
    </p:spTree>
    <p:extLst>
      <p:ext uri="{BB962C8B-B14F-4D97-AF65-F5344CB8AC3E}">
        <p14:creationId xmlns:p14="http://schemas.microsoft.com/office/powerpoint/2010/main" val="1188662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 err="1"/>
              <a:t>TopHat</a:t>
            </a:r>
            <a:r>
              <a:rPr lang="en" dirty="0"/>
              <a:t> </a:t>
            </a:r>
            <a:r>
              <a:rPr lang="en-US" dirty="0"/>
              <a:t>Question 2</a:t>
            </a:r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01" y="1567105"/>
            <a:ext cx="3162300" cy="16125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52" y="3179668"/>
            <a:ext cx="3619500" cy="18175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143" y="1289699"/>
            <a:ext cx="3596646" cy="2902687"/>
          </a:xfrm>
          <a:prstGeom prst="rect">
            <a:avLst/>
          </a:prstGeom>
        </p:spPr>
      </p:pic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78296" y="1041828"/>
            <a:ext cx="8577469" cy="410167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55663" algn="l"/>
              </a:tabLst>
              <a:defRPr/>
            </a:pPr>
            <a:r>
              <a:rPr lang="en-US" sz="2000" dirty="0"/>
              <a:t>Which of these is an invalid superclass/subclass model: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A. 				    C.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				     D. None of the above					  </a:t>
            </a:r>
          </a:p>
        </p:txBody>
      </p:sp>
    </p:spTree>
    <p:extLst>
      <p:ext uri="{BB962C8B-B14F-4D97-AF65-F5344CB8AC3E}">
        <p14:creationId xmlns:p14="http://schemas.microsoft.com/office/powerpoint/2010/main" val="11650397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74"/>
          <p:cNvSpPr txBox="1"/>
          <p:nvPr/>
        </p:nvSpPr>
        <p:spPr>
          <a:xfrm>
            <a:off x="4987636" y="752424"/>
            <a:ext cx="4156364" cy="4391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dirty="0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private Engine _engine;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//other variables elided</a:t>
            </a:r>
            <a:endParaRPr lang="en-US" sz="13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dirty="0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{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_engine = new Engine();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turnOnEngine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engine.start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();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turnOffEngine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engine.shutOff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();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public void </a:t>
            </a:r>
            <a:r>
              <a:rPr lang="en-US" dirty="0" err="1">
                <a:latin typeface="Consolas"/>
                <a:ea typeface="Consolas"/>
                <a:cs typeface="Consolas"/>
                <a:sym typeface="Consolas"/>
              </a:rPr>
              <a:t>cleanEngine</a:t>
            </a: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() {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    _</a:t>
            </a:r>
            <a:r>
              <a:rPr lang="en-US" dirty="0" err="1">
                <a:latin typeface="Consolas"/>
                <a:ea typeface="Consolas"/>
                <a:cs typeface="Consolas"/>
                <a:sym typeface="Consolas"/>
              </a:rPr>
              <a:t>engine.steamClean</a:t>
            </a: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();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public void drive() {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3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//code elided</a:t>
            </a:r>
            <a:endParaRPr lang="en-US" sz="13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//more methods elided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61"/>
          <a:stretch/>
        </p:blipFill>
        <p:spPr>
          <a:xfrm>
            <a:off x="496887" y="2246811"/>
            <a:ext cx="4272159" cy="2475771"/>
          </a:xfrm>
          <a:prstGeom prst="rect">
            <a:avLst/>
          </a:prstGeom>
        </p:spPr>
      </p:pic>
      <p:sp>
        <p:nvSpPr>
          <p:cNvPr id="10" name="Shape 218">
            <a:extLst>
              <a:ext uri="{FF2B5EF4-FFF2-40B4-BE49-F238E27FC236}">
                <a16:creationId xmlns:a16="http://schemas.microsoft.com/office/drawing/2014/main" id="{5415797C-B419-F14D-AF53-FBFA3DF764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Modeling Inheritance Example (2/3) </a:t>
            </a:r>
          </a:p>
        </p:txBody>
      </p:sp>
      <p:sp>
        <p:nvSpPr>
          <p:cNvPr id="12" name="Shape 143">
            <a:extLst>
              <a:ext uri="{FF2B5EF4-FFF2-40B4-BE49-F238E27FC236}">
                <a16:creationId xmlns:a16="http://schemas.microsoft.com/office/drawing/2014/main" id="{088E1D8C-3EEC-7844-B365-5969B1AB7D22}"/>
              </a:ext>
            </a:extLst>
          </p:cNvPr>
          <p:cNvSpPr txBox="1">
            <a:spLocks/>
          </p:cNvSpPr>
          <p:nvPr/>
        </p:nvSpPr>
        <p:spPr>
          <a:xfrm>
            <a:off x="278296" y="974088"/>
            <a:ext cx="4928642" cy="13926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63550" indent="-40163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.LucidaGrandeUI" charset="0"/>
              <a:buChar char="●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866775" indent="-4095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Courier New" charset="0"/>
              <a:buChar char="o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316038" indent="-401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Wingdings" charset="2"/>
              <a:buChar char="§"/>
              <a:tabLst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779588" indent="-4079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228850" indent="-400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" dirty="0"/>
              <a:t>Step 1 – define the </a:t>
            </a:r>
            <a:r>
              <a:rPr lang="en" dirty="0">
                <a:solidFill>
                  <a:srgbClr val="00B050"/>
                </a:solidFill>
              </a:rPr>
              <a:t>superclass</a:t>
            </a:r>
          </a:p>
          <a:p>
            <a:pPr lvl="1">
              <a:lnSpc>
                <a:spcPct val="100000"/>
              </a:lnSpc>
            </a:pPr>
            <a:r>
              <a:rPr lang="en" dirty="0"/>
              <a:t>defining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/>
              <a:t> is just like defining any other class</a:t>
            </a:r>
          </a:p>
        </p:txBody>
      </p:sp>
    </p:spTree>
    <p:extLst>
      <p:ext uri="{BB962C8B-B14F-4D97-AF65-F5344CB8AC3E}">
        <p14:creationId xmlns:p14="http://schemas.microsoft.com/office/powerpoint/2010/main" val="91213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278295" y="1044746"/>
            <a:ext cx="4515377" cy="3509202"/>
          </a:xfrm>
        </p:spPr>
        <p:txBody>
          <a:bodyPr>
            <a:normAutofit lnSpcReduction="10000"/>
          </a:bodyPr>
          <a:lstStyle/>
          <a:p>
            <a:pPr lvl="0"/>
            <a:r>
              <a:rPr lang="en" dirty="0"/>
              <a:t>Step 2 – define a </a:t>
            </a:r>
            <a:r>
              <a:rPr lang="en" dirty="0">
                <a:solidFill>
                  <a:srgbClr val="FF40FF"/>
                </a:solidFill>
              </a:rPr>
              <a:t>subclass</a:t>
            </a:r>
          </a:p>
          <a:p>
            <a:pPr lvl="0"/>
            <a:r>
              <a:rPr lang="en" dirty="0"/>
              <a:t>Notice the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" dirty="0">
                <a:solidFill>
                  <a:srgbClr val="FF0000"/>
                </a:solidFill>
              </a:rPr>
              <a:t> </a:t>
            </a:r>
            <a:r>
              <a:rPr lang="en" dirty="0"/>
              <a:t>keyword</a:t>
            </a:r>
          </a:p>
          <a:p>
            <a:pPr lvl="1"/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" dirty="0">
                <a:solidFill>
                  <a:srgbClr val="FF0000"/>
                </a:solidFill>
              </a:rPr>
              <a:t> </a:t>
            </a:r>
            <a:r>
              <a:rPr lang="en" dirty="0"/>
              <a:t>means “is a subclass of” or “inherits from”</a:t>
            </a:r>
          </a:p>
          <a:p>
            <a:pPr lvl="1"/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" dirty="0">
                <a:solidFill>
                  <a:srgbClr val="FF0000"/>
                </a:solidFill>
              </a:rPr>
              <a:t> </a:t>
            </a:r>
            <a:r>
              <a:rPr lang="en" dirty="0"/>
              <a:t>lets the compiler know that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is inheriting from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</a:p>
          <a:p>
            <a:pPr lvl="1"/>
            <a:r>
              <a:rPr lang="en-US" dirty="0"/>
              <a:t>w</a:t>
            </a:r>
            <a:r>
              <a:rPr lang="en" dirty="0" err="1"/>
              <a:t>henever</a:t>
            </a:r>
            <a:r>
              <a:rPr lang="en" dirty="0"/>
              <a:t> you create a class that inherits from a superclass, must include “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&lt;superclass name&gt;</a:t>
            </a:r>
            <a:r>
              <a:rPr lang="en" dirty="0"/>
              <a:t>” in class declaration</a:t>
            </a:r>
          </a:p>
        </p:txBody>
      </p:sp>
      <p:sp>
        <p:nvSpPr>
          <p:cNvPr id="181" name="Shape 181"/>
          <p:cNvSpPr txBox="1"/>
          <p:nvPr/>
        </p:nvSpPr>
        <p:spPr>
          <a:xfrm>
            <a:off x="4984930" y="1123123"/>
            <a:ext cx="4159070" cy="11664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" dirty="0">
                <a:solidFill>
                  <a:srgbClr val="B646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//code elided for now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3" name="AutoShape 2" descr="Image result for scooby in a convertible">
            <a:extLst>
              <a:ext uri="{FF2B5EF4-FFF2-40B4-BE49-F238E27FC236}">
                <a16:creationId xmlns:a16="http://schemas.microsoft.com/office/drawing/2014/main" id="{8B86C3BC-FEAB-4DBA-9B4F-26BF3EDC62C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8" r="7342"/>
          <a:stretch/>
        </p:blipFill>
        <p:spPr>
          <a:xfrm>
            <a:off x="4793672" y="2145011"/>
            <a:ext cx="4159070" cy="2140452"/>
          </a:xfrm>
          <a:prstGeom prst="rect">
            <a:avLst/>
          </a:prstGeom>
        </p:spPr>
      </p:pic>
      <p:sp>
        <p:nvSpPr>
          <p:cNvPr id="12" name="Shape 218">
            <a:extLst>
              <a:ext uri="{FF2B5EF4-FFF2-40B4-BE49-F238E27FC236}">
                <a16:creationId xmlns:a16="http://schemas.microsoft.com/office/drawing/2014/main" id="{6A49C63A-5C73-7540-92EB-29602DB827F7}"/>
              </a:ext>
            </a:extLst>
          </p:cNvPr>
          <p:cNvSpPr txBox="1">
            <a:spLocks/>
          </p:cNvSpPr>
          <p:nvPr/>
        </p:nvSpPr>
        <p:spPr>
          <a:xfrm>
            <a:off x="278296" y="274639"/>
            <a:ext cx="8577468" cy="620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" dirty="0"/>
              <a:t>Modeling Inheritance Example (3/3) </a:t>
            </a:r>
          </a:p>
        </p:txBody>
      </p:sp>
    </p:spTree>
    <p:extLst>
      <p:ext uri="{BB962C8B-B14F-4D97-AF65-F5344CB8AC3E}">
        <p14:creationId xmlns:p14="http://schemas.microsoft.com/office/powerpoint/2010/main" val="774574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uiExpand="1" build="p"/>
      <p:bldP spid="18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Let’s examine inheritance further</a:t>
            </a:r>
          </a:p>
        </p:txBody>
      </p:sp>
      <p:sp>
        <p:nvSpPr>
          <p:cNvPr id="9" name="Shape 149"/>
          <p:cNvSpPr txBox="1">
            <a:spLocks/>
          </p:cNvSpPr>
          <p:nvPr/>
        </p:nvSpPr>
        <p:spPr>
          <a:xfrm>
            <a:off x="306730" y="1104899"/>
            <a:ext cx="8520600" cy="3207047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.LucidaGrandeUI" charset="0"/>
              <a:buChar char="●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charset="0"/>
              <a:buChar char="o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81000">
              <a:spcBef>
                <a:spcPts val="0"/>
              </a:spcBef>
              <a:buClr>
                <a:schemeClr val="tx1"/>
              </a:buClr>
              <a:buSzPct val="100000"/>
              <a:buFont typeface=".LucidaGrandeUI" charset="0"/>
              <a:buAutoNum type="arabicPeriod"/>
            </a:pPr>
            <a:r>
              <a:rPr lang="en" sz="3200" dirty="0">
                <a:hlinkClick r:id="rId3" action="ppaction://hlinksldjump"/>
              </a:rPr>
              <a:t>Model inheritance relationship</a:t>
            </a:r>
            <a:endParaRPr lang="en" sz="3200" dirty="0"/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" sz="3200" dirty="0">
                <a:solidFill>
                  <a:srgbClr val="FF0000"/>
                </a:solidFill>
              </a:rPr>
              <a:t>Adding new methods</a:t>
            </a:r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" sz="3200" dirty="0">
                <a:hlinkClick r:id="rId4" action="ppaction://hlinksldjump"/>
              </a:rPr>
              <a:t>Overriding methods</a:t>
            </a:r>
            <a:endParaRPr lang="en-US" sz="3200" dirty="0"/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-US" sz="3200" dirty="0">
                <a:hlinkClick r:id="rId5" action="ppaction://hlinksldjump"/>
              </a:rPr>
              <a:t>Accessing Instance Variables</a:t>
            </a:r>
            <a:endParaRPr lang="en" sz="3200" dirty="0"/>
          </a:p>
        </p:txBody>
      </p:sp>
    </p:spTree>
    <p:extLst>
      <p:ext uri="{BB962C8B-B14F-4D97-AF65-F5344CB8AC3E}">
        <p14:creationId xmlns:p14="http://schemas.microsoft.com/office/powerpoint/2010/main" val="7301842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1"/>
          <p:cNvSpPr txBox="1">
            <a:spLocks noGrp="1"/>
          </p:cNvSpPr>
          <p:nvPr>
            <p:ph type="body" idx="1"/>
          </p:nvPr>
        </p:nvSpPr>
        <p:spPr>
          <a:xfrm>
            <a:off x="235075" y="973700"/>
            <a:ext cx="4645200" cy="3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63550" marR="0" lvl="0" indent="-40163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Merriweather Sans"/>
              <a:buChar char="●"/>
            </a:pPr>
            <a:r>
              <a:rPr lang="en" sz="222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don’t need to (re)declare any inherited methods</a:t>
            </a:r>
            <a:endParaRPr dirty="0"/>
          </a:p>
          <a:p>
            <a:pPr marL="463550" marR="0" lvl="0" indent="-401638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Merriweather Sans"/>
              <a:buChar char="●"/>
            </a:pPr>
            <a:r>
              <a:rPr lang="en" sz="222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Our </a:t>
            </a:r>
            <a:r>
              <a:rPr lang="en" sz="2220" b="0" i="0" u="none" strike="noStrike" cap="none" dirty="0">
                <a:solidFill>
                  <a:srgbClr val="FF40FF"/>
                </a:solidFill>
                <a:latin typeface="Consolas"/>
                <a:ea typeface="Consolas"/>
                <a:cs typeface="Consolas"/>
                <a:sym typeface="Consolas"/>
              </a:rPr>
              <a:t>Convertible</a:t>
            </a:r>
            <a:r>
              <a:rPr lang="en" sz="2220" b="0" i="0" u="none" strike="noStrike" cap="none" dirty="0">
                <a:solidFill>
                  <a:srgbClr val="FF4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22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class does more than a generic </a:t>
            </a:r>
            <a:r>
              <a:rPr lang="en" sz="2220" b="0" i="0" u="none" strike="noStrike" cap="none" dirty="0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2220" b="0" i="0" u="none" strike="noStrike" cap="none" dirty="0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22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endParaRPr dirty="0"/>
          </a:p>
          <a:p>
            <a:pPr marL="463550" marR="0" lvl="0" indent="-401638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Merriweather Sans"/>
              <a:buChar char="●"/>
            </a:pPr>
            <a:r>
              <a:rPr lang="en" sz="222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Let’s add a </a:t>
            </a:r>
            <a:r>
              <a:rPr lang="en" sz="222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putTopDown</a:t>
            </a:r>
            <a:r>
              <a:rPr lang="en" sz="222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222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22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method and an instance variable </a:t>
            </a:r>
            <a:r>
              <a:rPr lang="en" sz="222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_top </a:t>
            </a:r>
            <a:r>
              <a:rPr lang="en" sz="222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222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initialized in constructor</a:t>
            </a:r>
            <a:r>
              <a:rPr lang="en" sz="222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222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31"/>
          <p:cNvSpPr txBox="1">
            <a:spLocks noGrp="1"/>
          </p:cNvSpPr>
          <p:nvPr>
            <p:ph type="title"/>
          </p:nvPr>
        </p:nvSpPr>
        <p:spPr>
          <a:xfrm>
            <a:off x="283208" y="274539"/>
            <a:ext cx="8577600" cy="6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" sz="3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Adding new methods (1/3)</a:t>
            </a:r>
            <a:endParaRPr sz="36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31"/>
          <p:cNvSpPr txBox="1"/>
          <p:nvPr/>
        </p:nvSpPr>
        <p:spPr>
          <a:xfrm>
            <a:off x="4763014" y="1445171"/>
            <a:ext cx="4308600" cy="25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400" b="0" i="0" u="none" strike="noStrike" cap="none">
                <a:solidFill>
                  <a:srgbClr val="FF40FF"/>
                </a:solidFill>
                <a:latin typeface="Consolas"/>
                <a:ea typeface="Consolas"/>
                <a:cs typeface="Consolas"/>
                <a:sym typeface="Consolas"/>
              </a:rPr>
              <a:t>Convertible </a:t>
            </a:r>
            <a:r>
              <a:rPr lang="en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extends </a:t>
            </a:r>
            <a:r>
              <a:rPr lang="en" sz="1400" b="0" i="0" u="none" strike="noStrike" cap="non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			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400" b="0" i="0" u="none" strike="noStrike" cap="none">
                <a:solidFill>
                  <a:srgbClr val="FF40FF"/>
                </a:solidFill>
                <a:latin typeface="Consolas"/>
                <a:ea typeface="Consolas"/>
                <a:cs typeface="Consolas"/>
                <a:sym typeface="Consolas"/>
              </a:rPr>
              <a:t>Convertible</a:t>
            </a:r>
            <a:r>
              <a:rPr lang="en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(){</a:t>
            </a: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31"/>
          <p:cNvSpPr txBox="1"/>
          <p:nvPr/>
        </p:nvSpPr>
        <p:spPr>
          <a:xfrm>
            <a:off x="4763014" y="2770444"/>
            <a:ext cx="4380986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4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putTopDown</a:t>
            </a:r>
            <a:r>
              <a:rPr lang="en" sz="14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(){</a:t>
            </a:r>
            <a:endParaRPr dirty="0"/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//code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with _top</a:t>
            </a:r>
            <a:r>
              <a:rPr lang="en" sz="14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elided</a:t>
            </a:r>
            <a:endParaRPr dirty="0"/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/>
          </a:p>
        </p:txBody>
      </p:sp>
      <p:sp>
        <p:nvSpPr>
          <p:cNvPr id="318" name="Google Shape;318;p31"/>
          <p:cNvSpPr txBox="1"/>
          <p:nvPr/>
        </p:nvSpPr>
        <p:spPr>
          <a:xfrm>
            <a:off x="5218176" y="1910215"/>
            <a:ext cx="3853438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lang="en" sz="14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ConvertibleTop</a:t>
            </a:r>
            <a:r>
              <a:rPr lang="en" sz="14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_top;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4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_top = new </a:t>
            </a:r>
            <a:r>
              <a:rPr lang="en" sz="14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ConvertibleTop</a:t>
            </a:r>
            <a:r>
              <a:rPr lang="en" sz="14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64365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"/>
          <p:cNvSpPr txBox="1">
            <a:spLocks noGrp="1"/>
          </p:cNvSpPr>
          <p:nvPr>
            <p:ph type="body" idx="1"/>
          </p:nvPr>
        </p:nvSpPr>
        <p:spPr>
          <a:xfrm>
            <a:off x="278295" y="2419350"/>
            <a:ext cx="8789505" cy="3509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 dirty="0"/>
              <a:t>Are you reading Piazza posts and posting questions to Piazza?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lphaUcPeriod"/>
            </a:pPr>
            <a:r>
              <a:rPr lang="en" sz="2400" dirty="0"/>
              <a:t>Reading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lphaUcPeriod"/>
            </a:pPr>
            <a:r>
              <a:rPr lang="en" sz="2400" dirty="0"/>
              <a:t>Posting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lphaUcPeriod"/>
            </a:pPr>
            <a:r>
              <a:rPr lang="en" sz="2400" dirty="0"/>
              <a:t>Reading and Posting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lphaUcPeriod"/>
            </a:pPr>
            <a:r>
              <a:rPr lang="en" sz="2400" dirty="0"/>
              <a:t>Not using </a:t>
            </a:r>
            <a:endParaRPr dirty="0"/>
          </a:p>
        </p:txBody>
      </p:sp>
      <p:sp>
        <p:nvSpPr>
          <p:cNvPr id="327" name="Google Shape;327;p3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en" dirty="0" err="1"/>
              <a:t>TopHat</a:t>
            </a:r>
            <a:r>
              <a:rPr lang="en" dirty="0"/>
              <a:t> Question: Piazza</a:t>
            </a:r>
            <a:endParaRPr dirty="0"/>
          </a:p>
        </p:txBody>
      </p:sp>
      <p:pic>
        <p:nvPicPr>
          <p:cNvPr id="328" name="Google Shape;32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276350"/>
            <a:ext cx="9144000" cy="914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96982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"/>
          <p:cNvSpPr txBox="1">
            <a:spLocks noGrp="1"/>
          </p:cNvSpPr>
          <p:nvPr>
            <p:ph type="body" idx="1"/>
          </p:nvPr>
        </p:nvSpPr>
        <p:spPr>
          <a:xfrm>
            <a:off x="278300" y="2083549"/>
            <a:ext cx="4362900" cy="25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 </a:t>
            </a:r>
            <a:r>
              <a:rPr lang="en" sz="2400" b="0" i="0" u="none" strike="noStrike" cap="none">
                <a:solidFill>
                  <a:srgbClr val="FF40FF"/>
                </a:solidFill>
                <a:latin typeface="Consolas"/>
                <a:ea typeface="Consolas"/>
                <a:cs typeface="Consolas"/>
                <a:sym typeface="Consolas"/>
              </a:rPr>
              <a:t>CS15Mobile </a:t>
            </a:r>
            <a:r>
              <a:rPr lang="en" sz="2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putTopDown()</a:t>
            </a:r>
            <a:r>
              <a:rPr lang="en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/>
          </a:p>
          <a:p>
            <a:pPr marL="914400" marR="0" lvl="1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o"/>
            </a:pPr>
            <a:r>
              <a:rPr lang="en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Nope. That method is defined in </a:t>
            </a:r>
            <a:r>
              <a:rPr lang="en" sz="2000" b="0" i="0" u="none" strike="noStrike" cap="none">
                <a:solidFill>
                  <a:srgbClr val="FF40FF"/>
                </a:solidFill>
                <a:latin typeface="Consolas"/>
                <a:ea typeface="Consolas"/>
                <a:cs typeface="Consolas"/>
                <a:sym typeface="Consolas"/>
              </a:rPr>
              <a:t>Convertible</a:t>
            </a:r>
            <a:r>
              <a:rPr lang="en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so only </a:t>
            </a:r>
            <a:r>
              <a:rPr lang="en" sz="2000" b="0" i="0" u="none" strike="noStrike" cap="none">
                <a:solidFill>
                  <a:srgbClr val="FF40FF"/>
                </a:solidFill>
                <a:latin typeface="Consolas"/>
                <a:ea typeface="Consolas"/>
                <a:cs typeface="Consolas"/>
                <a:sym typeface="Consolas"/>
              </a:rPr>
              <a:t>Convertible</a:t>
            </a:r>
            <a:r>
              <a:rPr lang="en" sz="2000" b="0" i="0" u="none" strike="noStrike" cap="none">
                <a:solidFill>
                  <a:srgbClr val="FF4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lang="en" sz="2000" b="0" i="0" u="none" strike="noStrike" cap="none">
                <a:solidFill>
                  <a:srgbClr val="FF40FF"/>
                </a:solidFill>
                <a:latin typeface="Consolas"/>
                <a:ea typeface="Consolas"/>
                <a:cs typeface="Consolas"/>
                <a:sym typeface="Consolas"/>
              </a:rPr>
              <a:t>Convertible</a:t>
            </a:r>
            <a:r>
              <a:rPr lang="en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’s subclasses can use it</a:t>
            </a:r>
            <a:endParaRPr/>
          </a:p>
        </p:txBody>
      </p:sp>
      <p:sp>
        <p:nvSpPr>
          <p:cNvPr id="324" name="Google Shape;324;p32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" sz="3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Adding new methods (2/3)</a:t>
            </a:r>
            <a:endParaRPr sz="36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2"/>
          <p:cNvSpPr txBox="1"/>
          <p:nvPr/>
        </p:nvSpPr>
        <p:spPr>
          <a:xfrm>
            <a:off x="4639950" y="895550"/>
            <a:ext cx="4308600" cy="1845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400" b="0" i="0" u="none" strike="noStrike" cap="none" dirty="0">
                <a:solidFill>
                  <a:srgbClr val="FF40FF"/>
                </a:solidFill>
                <a:latin typeface="Consolas"/>
                <a:ea typeface="Consolas"/>
                <a:cs typeface="Consolas"/>
                <a:sym typeface="Consolas"/>
              </a:rPr>
              <a:t>CS15Mobile 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extends </a:t>
            </a:r>
            <a:r>
              <a:rPr lang="en" sz="1400" b="0" i="0" u="none" strike="noStrike" cap="none" dirty="0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400" b="0" i="0" u="none" strike="noStrike" cap="none" dirty="0">
                <a:solidFill>
                  <a:srgbClr val="FF40FF"/>
                </a:solidFill>
                <a:latin typeface="Consolas"/>
                <a:ea typeface="Consolas"/>
                <a:cs typeface="Consolas"/>
                <a:sym typeface="Consolas"/>
              </a:rPr>
              <a:t>CS15Mobile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(){</a:t>
            </a:r>
            <a:endParaRPr dirty="0"/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//other methods elided</a:t>
            </a:r>
            <a:endParaRPr sz="1400" b="0" i="0" u="none" strike="noStrike" cap="none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/>
          </a:p>
        </p:txBody>
      </p:sp>
      <p:cxnSp>
        <p:nvCxnSpPr>
          <p:cNvPr id="327" name="Google Shape;327;p32"/>
          <p:cNvCxnSpPr/>
          <p:nvPr/>
        </p:nvCxnSpPr>
        <p:spPr>
          <a:xfrm>
            <a:off x="4772250" y="2815359"/>
            <a:ext cx="408351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29" name="Google Shape;329;p32"/>
          <p:cNvSpPr txBox="1"/>
          <p:nvPr/>
        </p:nvSpPr>
        <p:spPr>
          <a:xfrm>
            <a:off x="305450" y="895550"/>
            <a:ext cx="4308600" cy="11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63550" lvl="0" indent="-40163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●"/>
            </a:pPr>
            <a:r>
              <a:rPr lang="en" sz="2400">
                <a:solidFill>
                  <a:schemeClr val="dk1"/>
                </a:solidFill>
              </a:rPr>
              <a:t>Now, let’s make a new </a:t>
            </a:r>
            <a:r>
              <a:rPr lang="en" sz="2400">
                <a:solidFill>
                  <a:srgbClr val="FF40FF"/>
                </a:solidFill>
                <a:latin typeface="Consolas"/>
                <a:ea typeface="Consolas"/>
                <a:cs typeface="Consolas"/>
                <a:sym typeface="Consolas"/>
              </a:rPr>
              <a:t>CS15Mobile</a:t>
            </a:r>
            <a:r>
              <a:rPr lang="en" sz="2400">
                <a:solidFill>
                  <a:srgbClr val="FF40FF"/>
                </a:solidFill>
              </a:rPr>
              <a:t> </a:t>
            </a:r>
            <a:r>
              <a:rPr lang="en" sz="2400">
                <a:solidFill>
                  <a:schemeClr val="dk1"/>
                </a:solidFill>
              </a:rPr>
              <a:t>class that also inherits from </a:t>
            </a:r>
            <a:r>
              <a:rPr lang="en" sz="2400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Car</a:t>
            </a:r>
            <a:endParaRPr/>
          </a:p>
        </p:txBody>
      </p:sp>
      <p:sp>
        <p:nvSpPr>
          <p:cNvPr id="9" name="Google Shape;326;p32"/>
          <p:cNvSpPr txBox="1"/>
          <p:nvPr/>
        </p:nvSpPr>
        <p:spPr>
          <a:xfrm>
            <a:off x="4772250" y="2740919"/>
            <a:ext cx="4308600" cy="22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class Convertible extends Car {</a:t>
            </a:r>
            <a:endParaRPr dirty="0">
              <a:solidFill>
                <a:srgbClr val="999999"/>
              </a:solidFill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lang="en" sz="1400" b="0" i="0" u="none" strike="noStrike" cap="none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ConvertibleTop</a:t>
            </a: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_top;</a:t>
            </a:r>
            <a:endParaRPr sz="1400" b="0" i="0" u="none" strike="noStrike" cap="none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Convertible(){</a:t>
            </a:r>
            <a:endParaRPr dirty="0">
              <a:solidFill>
                <a:srgbClr val="999999"/>
              </a:solidFill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   _top = new </a:t>
            </a:r>
            <a:r>
              <a:rPr lang="en" sz="1400" b="0" i="0" u="none" strike="noStrike" cap="none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ConvertibleTop</a:t>
            </a: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400" b="0" i="0" u="none" strike="noStrike" cap="none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solidFill>
                <a:srgbClr val="999999"/>
              </a:solidFill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400" b="0" i="0" u="none" strike="noStrike" cap="none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putTopDown</a:t>
            </a: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(){</a:t>
            </a:r>
            <a:endParaRPr dirty="0">
              <a:solidFill>
                <a:srgbClr val="999999"/>
              </a:solidFill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//code</a:t>
            </a:r>
            <a:r>
              <a:rPr lang="en-US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with _top</a:t>
            </a: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elided</a:t>
            </a:r>
            <a:endParaRPr dirty="0">
              <a:solidFill>
                <a:srgbClr val="999999"/>
              </a:solidFill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solidFill>
                <a:srgbClr val="999999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nsolas"/>
              <a:buNone/>
            </a:pPr>
            <a:r>
              <a:rPr lang="en" sz="14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34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278295" y="1123123"/>
            <a:ext cx="8735076" cy="1654877"/>
          </a:xfrm>
        </p:spPr>
        <p:txBody>
          <a:bodyPr>
            <a:noAutofit/>
          </a:bodyPr>
          <a:lstStyle/>
          <a:p>
            <a:pPr lvl="0"/>
            <a:r>
              <a:rPr lang="en" dirty="0"/>
              <a:t>You can add specialized functionality to a subclass by defining methods</a:t>
            </a:r>
          </a:p>
          <a:p>
            <a:pPr lvl="0"/>
            <a:r>
              <a:rPr lang="en" dirty="0"/>
              <a:t>These methods can only be inherited if a class extends this subclass</a:t>
            </a:r>
          </a:p>
        </p:txBody>
      </p:sp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Adding new methods</a:t>
            </a:r>
            <a:r>
              <a:rPr lang="en-US" dirty="0"/>
              <a:t> (3/3)</a:t>
            </a:r>
            <a:r>
              <a:rPr lang="en" dirty="0"/>
              <a:t>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159776" y="2647666"/>
            <a:ext cx="2878625" cy="626700"/>
            <a:chOff x="4595250" y="2341987"/>
            <a:chExt cx="2878625" cy="626700"/>
          </a:xfrm>
        </p:grpSpPr>
        <p:cxnSp>
          <p:nvCxnSpPr>
            <p:cNvPr id="260" name="Shape 260"/>
            <p:cNvCxnSpPr/>
            <p:nvPr/>
          </p:nvCxnSpPr>
          <p:spPr>
            <a:xfrm rot="10800000">
              <a:off x="4595250" y="2551000"/>
              <a:ext cx="1119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261" name="Shape 261"/>
            <p:cNvSpPr txBox="1"/>
            <p:nvPr/>
          </p:nvSpPr>
          <p:spPr>
            <a:xfrm>
              <a:off x="5303075" y="2341987"/>
              <a:ext cx="2170800" cy="626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dirty="0"/>
                <a:t>Doesn’t inherit </a:t>
              </a:r>
              <a:r>
                <a:rPr lang="en" dirty="0">
                  <a:solidFill>
                    <a:srgbClr val="0000FF"/>
                  </a:solidFill>
                  <a:latin typeface="Consolas" charset="0"/>
                  <a:ea typeface="Consolas" charset="0"/>
                  <a:cs typeface="Consolas" charset="0"/>
                </a:rPr>
                <a:t>Convertible</a:t>
              </a:r>
              <a:r>
                <a:rPr lang="en" dirty="0"/>
                <a:t>’s methods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978826" y="3468061"/>
            <a:ext cx="2825070" cy="626700"/>
            <a:chOff x="5414300" y="3162382"/>
            <a:chExt cx="2825070" cy="626700"/>
          </a:xfrm>
        </p:grpSpPr>
        <p:cxnSp>
          <p:nvCxnSpPr>
            <p:cNvPr id="259" name="Shape 259"/>
            <p:cNvCxnSpPr/>
            <p:nvPr/>
          </p:nvCxnSpPr>
          <p:spPr>
            <a:xfrm rot="10800000">
              <a:off x="5414300" y="3370225"/>
              <a:ext cx="943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262" name="Shape 262"/>
            <p:cNvSpPr txBox="1"/>
            <p:nvPr/>
          </p:nvSpPr>
          <p:spPr>
            <a:xfrm>
              <a:off x="6068570" y="3162382"/>
              <a:ext cx="2170800" cy="626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dirty="0"/>
                <a:t>Doesn’t inherit </a:t>
              </a:r>
              <a:r>
                <a:rPr lang="en" dirty="0">
                  <a:solidFill>
                    <a:srgbClr val="0000FF"/>
                  </a:solidFill>
                  <a:latin typeface="Consolas" charset="0"/>
                  <a:ea typeface="Consolas" charset="0"/>
                  <a:cs typeface="Consolas" charset="0"/>
                </a:rPr>
                <a:t>Convertible</a:t>
              </a:r>
              <a:r>
                <a:rPr lang="en" dirty="0"/>
                <a:t>’s methods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214576" y="4424904"/>
            <a:ext cx="2862500" cy="572700"/>
            <a:chOff x="3650050" y="4119225"/>
            <a:chExt cx="2862500" cy="572700"/>
          </a:xfrm>
        </p:grpSpPr>
        <p:cxnSp>
          <p:nvCxnSpPr>
            <p:cNvPr id="258" name="Shape 258"/>
            <p:cNvCxnSpPr/>
            <p:nvPr/>
          </p:nvCxnSpPr>
          <p:spPr>
            <a:xfrm rot="10800000">
              <a:off x="3650050" y="4360575"/>
              <a:ext cx="792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263" name="Shape 263"/>
            <p:cNvSpPr txBox="1"/>
            <p:nvPr/>
          </p:nvSpPr>
          <p:spPr>
            <a:xfrm>
              <a:off x="4341750" y="4119225"/>
              <a:ext cx="2170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dirty="0"/>
                <a:t>Inherits </a:t>
              </a:r>
              <a:r>
                <a:rPr lang="en" dirty="0">
                  <a:solidFill>
                    <a:srgbClr val="0000FF"/>
                  </a:solidFill>
                  <a:latin typeface="Consolas" charset="0"/>
                  <a:ea typeface="Consolas" charset="0"/>
                  <a:cs typeface="Consolas" charset="0"/>
                </a:rPr>
                <a:t>Convertible</a:t>
              </a:r>
              <a:r>
                <a:rPr lang="en" dirty="0"/>
                <a:t>’s methods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346676" y="2631979"/>
            <a:ext cx="3524400" cy="2290625"/>
            <a:chOff x="1789064" y="2648379"/>
            <a:chExt cx="3524400" cy="2290625"/>
          </a:xfrm>
        </p:grpSpPr>
        <p:grpSp>
          <p:nvGrpSpPr>
            <p:cNvPr id="3" name="Group 2"/>
            <p:cNvGrpSpPr/>
            <p:nvPr/>
          </p:nvGrpSpPr>
          <p:grpSpPr>
            <a:xfrm>
              <a:off x="1789064" y="2648379"/>
              <a:ext cx="3524400" cy="2290625"/>
              <a:chOff x="1770600" y="2298000"/>
              <a:chExt cx="3524400" cy="2290625"/>
            </a:xfrm>
          </p:grpSpPr>
          <p:grpSp>
            <p:nvGrpSpPr>
              <p:cNvPr id="253" name="Shape 253"/>
              <p:cNvGrpSpPr/>
              <p:nvPr/>
            </p:nvGrpSpPr>
            <p:grpSpPr>
              <a:xfrm>
                <a:off x="1770600" y="2298000"/>
                <a:ext cx="3524400" cy="1340875"/>
                <a:chOff x="3980400" y="3060000"/>
                <a:chExt cx="3524400" cy="1340875"/>
              </a:xfrm>
            </p:grpSpPr>
            <p:sp>
              <p:nvSpPr>
                <p:cNvPr id="254" name="Shape 254"/>
                <p:cNvSpPr txBox="1"/>
                <p:nvPr/>
              </p:nvSpPr>
              <p:spPr>
                <a:xfrm>
                  <a:off x="4932000" y="3060000"/>
                  <a:ext cx="1608000" cy="4800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800" dirty="0">
                      <a:solidFill>
                        <a:srgbClr val="00B050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Car</a:t>
                  </a:r>
                </a:p>
              </p:txBody>
            </p:sp>
            <p:sp>
              <p:nvSpPr>
                <p:cNvPr id="255" name="Shape 255"/>
                <p:cNvSpPr txBox="1"/>
                <p:nvPr/>
              </p:nvSpPr>
              <p:spPr>
                <a:xfrm>
                  <a:off x="3980400" y="3920875"/>
                  <a:ext cx="1608000" cy="4800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800" dirty="0">
                      <a:solidFill>
                        <a:srgbClr val="FF40FF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Convertible</a:t>
                  </a:r>
                </a:p>
              </p:txBody>
            </p:sp>
            <p:sp>
              <p:nvSpPr>
                <p:cNvPr id="256" name="Shape 256"/>
                <p:cNvSpPr txBox="1"/>
                <p:nvPr/>
              </p:nvSpPr>
              <p:spPr>
                <a:xfrm>
                  <a:off x="5896800" y="3920875"/>
                  <a:ext cx="1608000" cy="4800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800">
                      <a:solidFill>
                        <a:srgbClr val="FF40FF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CS15Mobile</a:t>
                  </a:r>
                </a:p>
              </p:txBody>
            </p:sp>
          </p:grpSp>
          <p:sp>
            <p:nvSpPr>
              <p:cNvPr id="257" name="Shape 257"/>
              <p:cNvSpPr txBox="1"/>
              <p:nvPr/>
            </p:nvSpPr>
            <p:spPr>
              <a:xfrm>
                <a:off x="1804650" y="4090925"/>
                <a:ext cx="1586700" cy="497700"/>
              </a:xfrm>
              <a:prstGeom prst="rect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800" dirty="0">
                    <a:solidFill>
                      <a:srgbClr val="FF9300"/>
                    </a:solidFill>
                    <a:latin typeface="Consolas" charset="0"/>
                    <a:ea typeface="Consolas" charset="0"/>
                    <a:cs typeface="Consolas" charset="0"/>
                  </a:rPr>
                  <a:t>Porsche</a:t>
                </a:r>
              </a:p>
            </p:txBody>
          </p:sp>
        </p:grpSp>
        <p:cxnSp>
          <p:nvCxnSpPr>
            <p:cNvPr id="20" name="Straight Connector 19"/>
            <p:cNvCxnSpPr/>
            <p:nvPr/>
          </p:nvCxnSpPr>
          <p:spPr>
            <a:xfrm flipV="1">
              <a:off x="2578704" y="4156824"/>
              <a:ext cx="0" cy="2743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riangle 20"/>
            <p:cNvSpPr/>
            <p:nvPr/>
          </p:nvSpPr>
          <p:spPr>
            <a:xfrm>
              <a:off x="2521871" y="3992584"/>
              <a:ext cx="123672" cy="157338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/>
            <p:cNvSpPr/>
            <p:nvPr/>
          </p:nvSpPr>
          <p:spPr>
            <a:xfrm>
              <a:off x="3085828" y="3129422"/>
              <a:ext cx="123672" cy="157338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>
              <a:endCxn id="33" idx="3"/>
            </p:cNvCxnSpPr>
            <p:nvPr/>
          </p:nvCxnSpPr>
          <p:spPr>
            <a:xfrm flipV="1">
              <a:off x="3971520" y="3286760"/>
              <a:ext cx="0" cy="2224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riangle 32"/>
            <p:cNvSpPr/>
            <p:nvPr/>
          </p:nvSpPr>
          <p:spPr>
            <a:xfrm>
              <a:off x="3909684" y="3129422"/>
              <a:ext cx="123672" cy="157338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/>
            <p:nvPr/>
          </p:nvCxnSpPr>
          <p:spPr>
            <a:xfrm flipV="1">
              <a:off x="3147664" y="3294029"/>
              <a:ext cx="0" cy="2224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hape 258">
            <a:extLst>
              <a:ext uri="{FF2B5EF4-FFF2-40B4-BE49-F238E27FC236}">
                <a16:creationId xmlns:a16="http://schemas.microsoft.com/office/drawing/2014/main" id="{C701A370-AA10-DD42-B657-7CDE4C875953}"/>
              </a:ext>
            </a:extLst>
          </p:cNvPr>
          <p:cNvCxnSpPr>
            <a:cxnSpLocks/>
          </p:cNvCxnSpPr>
          <p:nvPr/>
        </p:nvCxnSpPr>
        <p:spPr>
          <a:xfrm>
            <a:off x="1500044" y="3732854"/>
            <a:ext cx="7659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9" name="Shape 263">
            <a:extLst>
              <a:ext uri="{FF2B5EF4-FFF2-40B4-BE49-F238E27FC236}">
                <a16:creationId xmlns:a16="http://schemas.microsoft.com/office/drawing/2014/main" id="{A590A093-D2DD-EA4C-8153-2F7CFDE36753}"/>
              </a:ext>
            </a:extLst>
          </p:cNvPr>
          <p:cNvSpPr txBox="1"/>
          <p:nvPr/>
        </p:nvSpPr>
        <p:spPr>
          <a:xfrm>
            <a:off x="-16116" y="3381607"/>
            <a:ext cx="21708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Defines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/>
              <a:t>’s methods</a:t>
            </a:r>
          </a:p>
        </p:txBody>
      </p:sp>
    </p:spTree>
    <p:extLst>
      <p:ext uri="{BB962C8B-B14F-4D97-AF65-F5344CB8AC3E}">
        <p14:creationId xmlns:p14="http://schemas.microsoft.com/office/powerpoint/2010/main" val="158816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0" build="p"/>
      <p:bldP spid="2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Let’s examine inheritance further</a:t>
            </a:r>
          </a:p>
        </p:txBody>
      </p:sp>
      <p:sp>
        <p:nvSpPr>
          <p:cNvPr id="9" name="Shape 149"/>
          <p:cNvSpPr txBox="1">
            <a:spLocks/>
          </p:cNvSpPr>
          <p:nvPr/>
        </p:nvSpPr>
        <p:spPr>
          <a:xfrm>
            <a:off x="306730" y="1104899"/>
            <a:ext cx="8520600" cy="3207047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.LucidaGrandeUI" charset="0"/>
              <a:buChar char="●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charset="0"/>
              <a:buChar char="o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81000">
              <a:spcBef>
                <a:spcPts val="0"/>
              </a:spcBef>
              <a:buClr>
                <a:schemeClr val="tx1"/>
              </a:buClr>
              <a:buSzPct val="100000"/>
              <a:buFont typeface=".LucidaGrandeUI" charset="0"/>
              <a:buAutoNum type="arabicPeriod"/>
            </a:pPr>
            <a:r>
              <a:rPr lang="en" sz="3200" dirty="0">
                <a:hlinkClick r:id="rId3" action="ppaction://hlinksldjump"/>
              </a:rPr>
              <a:t>Model inheritance relationship</a:t>
            </a:r>
            <a:endParaRPr lang="en" sz="3200" dirty="0"/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" sz="3200" dirty="0">
                <a:hlinkClick r:id="rId4" action="ppaction://hlinksldjump"/>
              </a:rPr>
              <a:t>Adding new methods</a:t>
            </a:r>
            <a:endParaRPr lang="en" sz="3200" dirty="0"/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" sz="3200" dirty="0">
                <a:solidFill>
                  <a:srgbClr val="FF0000"/>
                </a:solidFill>
              </a:rPr>
              <a:t>Overriding methods</a:t>
            </a:r>
            <a:endParaRPr lang="en-US" sz="3200" dirty="0">
              <a:solidFill>
                <a:srgbClr val="FF0000"/>
              </a:solidFill>
            </a:endParaRPr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-US" sz="3200" dirty="0">
                <a:hlinkClick r:id="rId5" action="ppaction://hlinksldjump"/>
              </a:rPr>
              <a:t>Accessing Instance Variables</a:t>
            </a:r>
            <a:endParaRPr lang="en" sz="3200" dirty="0"/>
          </a:p>
        </p:txBody>
      </p:sp>
    </p:spTree>
    <p:extLst>
      <p:ext uri="{BB962C8B-B14F-4D97-AF65-F5344CB8AC3E}">
        <p14:creationId xmlns:p14="http://schemas.microsoft.com/office/powerpoint/2010/main" val="11863760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350010" y="1275729"/>
            <a:ext cx="5388181" cy="2646914"/>
          </a:xfrm>
        </p:spPr>
        <p:txBody>
          <a:bodyPr>
            <a:noAutofit/>
          </a:bodyPr>
          <a:lstStyle/>
          <a:p>
            <a:pPr lvl="0">
              <a:lnSpc>
                <a:spcPct val="110000"/>
              </a:lnSpc>
            </a:pPr>
            <a:r>
              <a:rPr lang="en" sz="2800" dirty="0"/>
              <a:t>A </a:t>
            </a:r>
            <a:r>
              <a:rPr lang="en" sz="2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800" dirty="0">
                <a:solidFill>
                  <a:srgbClr val="FF40FF"/>
                </a:solidFill>
              </a:rPr>
              <a:t> </a:t>
            </a:r>
            <a:r>
              <a:rPr lang="en" sz="2800" dirty="0"/>
              <a:t>may decide </a:t>
            </a:r>
            <a:r>
              <a:rPr lang="en" sz="2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800" dirty="0"/>
              <a:t>’s </a:t>
            </a:r>
            <a:r>
              <a:rPr lang="en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sz="2800" dirty="0">
                <a:solidFill>
                  <a:srgbClr val="FF0000"/>
                </a:solidFill>
              </a:rPr>
              <a:t> </a:t>
            </a:r>
            <a:r>
              <a:rPr lang="en" sz="2800" dirty="0"/>
              <a:t>method just doesn’t cut it</a:t>
            </a:r>
          </a:p>
          <a:p>
            <a:pPr lvl="1">
              <a:lnSpc>
                <a:spcPct val="110000"/>
              </a:lnSpc>
            </a:pPr>
            <a:r>
              <a:rPr lang="en-US" sz="2400" dirty="0"/>
              <a:t>a</a:t>
            </a:r>
            <a:r>
              <a:rPr lang="en" sz="2400" dirty="0"/>
              <a:t> </a:t>
            </a:r>
            <a:r>
              <a:rPr lang="en" sz="24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400" dirty="0">
                <a:solidFill>
                  <a:srgbClr val="FF40FF"/>
                </a:solidFill>
              </a:rPr>
              <a:t> </a:t>
            </a:r>
            <a:r>
              <a:rPr lang="en" sz="2400" dirty="0"/>
              <a:t>drives much faster than a regular car</a:t>
            </a:r>
          </a:p>
          <a:p>
            <a:pPr lvl="0">
              <a:lnSpc>
                <a:spcPct val="110000"/>
              </a:lnSpc>
            </a:pPr>
            <a:r>
              <a:rPr lang="en-US" sz="2800" dirty="0"/>
              <a:t>C</a:t>
            </a:r>
            <a:r>
              <a:rPr lang="en" sz="2800" dirty="0"/>
              <a:t>an </a:t>
            </a:r>
            <a:r>
              <a:rPr lang="en" sz="2800" b="1" dirty="0">
                <a:solidFill>
                  <a:srgbClr val="FF0000"/>
                </a:solidFill>
              </a:rPr>
              <a:t>override</a:t>
            </a:r>
            <a:r>
              <a:rPr lang="en" sz="2800" dirty="0">
                <a:solidFill>
                  <a:srgbClr val="FF0000"/>
                </a:solidFill>
              </a:rPr>
              <a:t> </a:t>
            </a:r>
            <a:r>
              <a:rPr lang="en" sz="2800" dirty="0"/>
              <a:t>a parent class’s method and redefine it</a:t>
            </a:r>
          </a:p>
        </p:txBody>
      </p:sp>
      <p:sp>
        <p:nvSpPr>
          <p:cNvPr id="274" name="Shape 274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Overriding methods</a:t>
            </a:r>
            <a:r>
              <a:rPr lang="en-US" dirty="0"/>
              <a:t> (1/4)</a:t>
            </a:r>
            <a:endParaRPr lang="en" dirty="0"/>
          </a:p>
        </p:txBody>
      </p:sp>
      <p:sp>
        <p:nvSpPr>
          <p:cNvPr id="276" name="Shape 276"/>
          <p:cNvSpPr txBox="1"/>
          <p:nvPr/>
        </p:nvSpPr>
        <p:spPr>
          <a:xfrm>
            <a:off x="5607814" y="1122800"/>
            <a:ext cx="4438500" cy="373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private Engine _engine;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//other variable</a:t>
            </a:r>
            <a:r>
              <a:rPr lang="en-US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_engine = new Engine();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public void drive() {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this.goFortyMPH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</a:rPr>
              <a:t>goFortyMPH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//code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//more methods elided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25038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2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2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500" fill="hold"/>
                                        <p:tgtEl>
                                          <p:spTgt spid="2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" grpId="0" build="p"/>
      <p:bldP spid="276" grpId="0"/>
      <p:bldP spid="276" grpId="1" build="allAtOnce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278295" y="1123122"/>
            <a:ext cx="4493955" cy="3749819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@Override</a:t>
            </a:r>
            <a:r>
              <a:rPr lang="en" sz="2000" dirty="0">
                <a:solidFill>
                  <a:srgbClr val="B646FF"/>
                </a:solidFill>
              </a:rPr>
              <a:t> </a:t>
            </a:r>
            <a:r>
              <a:rPr lang="en" sz="2000" dirty="0"/>
              <a:t>should look familiar!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s</a:t>
            </a:r>
            <a:r>
              <a:rPr lang="en" sz="1800" dirty="0"/>
              <a:t>aw it when we implemented an interface method</a:t>
            </a:r>
          </a:p>
          <a:p>
            <a:pPr lvl="0">
              <a:lnSpc>
                <a:spcPct val="100000"/>
              </a:lnSpc>
            </a:pPr>
            <a:r>
              <a:rPr lang="en" sz="2000" dirty="0"/>
              <a:t>We include</a:t>
            </a:r>
            <a:r>
              <a:rPr lang="en" sz="2000" dirty="0">
                <a:solidFill>
                  <a:srgbClr val="00B050"/>
                </a:solidFill>
              </a:rPr>
              <a:t> </a:t>
            </a: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@Override</a:t>
            </a:r>
            <a:r>
              <a:rPr lang="en" sz="2000" dirty="0">
                <a:solidFill>
                  <a:srgbClr val="FF0000"/>
                </a:solidFill>
              </a:rPr>
              <a:t> </a:t>
            </a:r>
            <a:r>
              <a:rPr lang="en" sz="2000" dirty="0"/>
              <a:t>right before we declare method we mean to override</a:t>
            </a:r>
          </a:p>
          <a:p>
            <a:pPr lvl="0">
              <a:lnSpc>
                <a:spcPct val="100000"/>
              </a:lnSpc>
            </a:pP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@Override</a:t>
            </a:r>
            <a:r>
              <a:rPr lang="en" sz="2000" dirty="0">
                <a:solidFill>
                  <a:srgbClr val="FF0000"/>
                </a:solidFill>
              </a:rPr>
              <a:t> </a:t>
            </a:r>
            <a:r>
              <a:rPr lang="en" sz="2000" dirty="0"/>
              <a:t>is an annotation-- signals to compiler (and to anyone reading your code) that you’re overriding a method of the superclass</a:t>
            </a:r>
          </a:p>
        </p:txBody>
      </p:sp>
      <p:sp>
        <p:nvSpPr>
          <p:cNvPr id="281" name="Shape 281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Overriding methods</a:t>
            </a:r>
            <a:r>
              <a:rPr lang="en-US" dirty="0"/>
              <a:t> (2/4)</a:t>
            </a:r>
            <a:endParaRPr lang="en" dirty="0"/>
          </a:p>
        </p:txBody>
      </p:sp>
      <p:sp>
        <p:nvSpPr>
          <p:cNvPr id="283" name="Shape 283"/>
          <p:cNvSpPr txBox="1"/>
          <p:nvPr/>
        </p:nvSpPr>
        <p:spPr>
          <a:xfrm>
            <a:off x="4772250" y="1001825"/>
            <a:ext cx="4308600" cy="3484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@Override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public void drive(){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this.goSixtyMPH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</a:rPr>
              <a:t>goSixtyMPH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//code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961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2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2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500" fill="hold"/>
                                        <p:tgtEl>
                                          <p:spTgt spid="2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6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500" fill="hold"/>
                                        <p:tgtEl>
                                          <p:spTgt spid="2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2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165100" y="618051"/>
            <a:ext cx="4880865" cy="3599459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 sz="2000" dirty="0"/>
              <a:t>W</a:t>
            </a:r>
            <a:r>
              <a:rPr lang="en" sz="2000" dirty="0"/>
              <a:t>e </a:t>
            </a:r>
            <a:r>
              <a:rPr lang="en-US" sz="2000" dirty="0"/>
              <a:t>override methods by re-declaring and re-defining them</a:t>
            </a:r>
            <a:endParaRPr lang="en" sz="2000" dirty="0"/>
          </a:p>
          <a:p>
            <a:pPr lvl="0">
              <a:lnSpc>
                <a:spcPct val="100000"/>
              </a:lnSpc>
            </a:pPr>
            <a:r>
              <a:rPr lang="en" sz="2000" dirty="0"/>
              <a:t>Be careful</a:t>
            </a:r>
            <a:r>
              <a:rPr lang="en-US" sz="2000" dirty="0"/>
              <a:t> –</a:t>
            </a:r>
            <a:r>
              <a:rPr lang="en" sz="2000" dirty="0"/>
              <a:t> </a:t>
            </a:r>
            <a:r>
              <a:rPr lang="en-US" sz="2000" dirty="0"/>
              <a:t>in declaration, the </a:t>
            </a:r>
            <a:r>
              <a:rPr lang="en" sz="2000" dirty="0"/>
              <a:t>method signature (name of method</a:t>
            </a:r>
            <a:r>
              <a:rPr lang="en-US" sz="2000" dirty="0"/>
              <a:t> and</a:t>
            </a:r>
            <a:r>
              <a:rPr lang="en" sz="2000" dirty="0"/>
              <a:t> list of parameters)</a:t>
            </a:r>
            <a:r>
              <a:rPr lang="en-US" sz="2000" dirty="0"/>
              <a:t> and return type</a:t>
            </a:r>
            <a:r>
              <a:rPr lang="en" sz="2000" dirty="0"/>
              <a:t> must match that of the superclass’s method exactly</a:t>
            </a:r>
            <a:r>
              <a:rPr lang="en-US" sz="2000" dirty="0"/>
              <a:t>*</a:t>
            </a:r>
            <a:r>
              <a:rPr lang="en" sz="2000" dirty="0"/>
              <a:t>!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o</a:t>
            </a:r>
            <a:r>
              <a:rPr lang="en" sz="1600" dirty="0"/>
              <a:t>r else Java will create a new, additional method instead of overriding</a:t>
            </a:r>
          </a:p>
          <a:p>
            <a:pPr lvl="0">
              <a:lnSpc>
                <a:spcPct val="100000"/>
              </a:lnSpc>
            </a:pP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drive()</a:t>
            </a:r>
            <a:r>
              <a:rPr lang="en" sz="2000" dirty="0">
                <a:solidFill>
                  <a:srgbClr val="FF0000"/>
                </a:solidFill>
              </a:rPr>
              <a:t> </a:t>
            </a:r>
            <a:r>
              <a:rPr lang="en" sz="2000" dirty="0"/>
              <a:t>is the </a:t>
            </a:r>
            <a:r>
              <a:rPr lang="en" sz="2000" b="1" dirty="0">
                <a:solidFill>
                  <a:srgbClr val="FF0000"/>
                </a:solidFill>
              </a:rPr>
              <a:t>method signature</a:t>
            </a:r>
            <a:r>
              <a:rPr lang="en" sz="2000" dirty="0"/>
              <a:t>, indicating that name of method is </a:t>
            </a:r>
            <a:r>
              <a:rPr lang="en" sz="20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" sz="2000" dirty="0"/>
              <a:t> and it takes in no parameters</a:t>
            </a:r>
          </a:p>
        </p:txBody>
      </p:sp>
      <p:sp>
        <p:nvSpPr>
          <p:cNvPr id="288" name="Shape 288"/>
          <p:cNvSpPr txBox="1">
            <a:spLocks noGrp="1"/>
          </p:cNvSpPr>
          <p:nvPr>
            <p:ph type="title"/>
          </p:nvPr>
        </p:nvSpPr>
        <p:spPr>
          <a:xfrm>
            <a:off x="278296" y="58335"/>
            <a:ext cx="8577468" cy="620908"/>
          </a:xfrm>
        </p:spPr>
        <p:txBody>
          <a:bodyPr/>
          <a:lstStyle/>
          <a:p>
            <a:pPr lvl="0"/>
            <a:r>
              <a:rPr lang="en" dirty="0"/>
              <a:t>Overriding methods</a:t>
            </a:r>
            <a:r>
              <a:rPr lang="en-US" dirty="0"/>
              <a:t> (3/4)</a:t>
            </a:r>
            <a:endParaRPr lang="en" dirty="0"/>
          </a:p>
        </p:txBody>
      </p:sp>
      <p:sp>
        <p:nvSpPr>
          <p:cNvPr id="7" name="Shape 283"/>
          <p:cNvSpPr txBox="1"/>
          <p:nvPr/>
        </p:nvSpPr>
        <p:spPr>
          <a:xfrm>
            <a:off x="4782478" y="1050012"/>
            <a:ext cx="4031772" cy="362318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@Override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public void drive() {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this.goSixtyMPH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</a:rPr>
              <a:t>goSixtyMPH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//code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9085" y="4638166"/>
            <a:ext cx="798930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*return type must be the same or subtype of superclass’s method’s return type, e.g., if the superclass method returns a </a:t>
            </a:r>
            <a:r>
              <a:rPr lang="en-US" sz="1100" kern="12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sz="1100" dirty="0"/>
              <a:t>, the subclass method should return a car or a subclass of </a:t>
            </a:r>
            <a:r>
              <a:rPr lang="en-US" sz="1100" kern="12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sz="1100" dirty="0"/>
              <a:t> 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A3E4B810-B77D-C14B-A469-082A0EE93B98}"/>
              </a:ext>
            </a:extLst>
          </p:cNvPr>
          <p:cNvSpPr/>
          <p:nvPr/>
        </p:nvSpPr>
        <p:spPr>
          <a:xfrm>
            <a:off x="8278395" y="1428750"/>
            <a:ext cx="394118" cy="2602900"/>
          </a:xfrm>
          <a:prstGeom prst="rightBrace">
            <a:avLst>
              <a:gd name="adj1" fmla="val 8333"/>
              <a:gd name="adj2" fmla="val 5202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AA0183-298A-CB43-8A2C-E1155FA9022D}"/>
              </a:ext>
            </a:extLst>
          </p:cNvPr>
          <p:cNvSpPr txBox="1"/>
          <p:nvPr/>
        </p:nvSpPr>
        <p:spPr>
          <a:xfrm>
            <a:off x="8475454" y="1809103"/>
            <a:ext cx="10591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Code</a:t>
            </a:r>
          </a:p>
          <a:p>
            <a:r>
              <a:rPr lang="en-US" sz="1200" dirty="0"/>
              <a:t>from previous slide </a:t>
            </a:r>
          </a:p>
        </p:txBody>
      </p:sp>
    </p:spTree>
    <p:extLst>
      <p:ext uri="{BB962C8B-B14F-4D97-AF65-F5344CB8AC3E}">
        <p14:creationId xmlns:p14="http://schemas.microsoft.com/office/powerpoint/2010/main" val="2012085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" grpId="0" uiExpand="1" build="p"/>
      <p:bldP spid="2" grpId="0"/>
      <p:bldP spid="8" grpId="0" animBg="1"/>
      <p:bldP spid="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278295" y="1123123"/>
            <a:ext cx="4636605" cy="3874096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" sz="2000" dirty="0"/>
              <a:t>Fill in body of method with whatever we want a </a:t>
            </a:r>
            <a:r>
              <a:rPr lang="en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000" dirty="0">
                <a:solidFill>
                  <a:srgbClr val="FF40FF"/>
                </a:solidFill>
              </a:rPr>
              <a:t> </a:t>
            </a:r>
            <a:r>
              <a:rPr lang="en" sz="2000" dirty="0"/>
              <a:t>to do when it is told to </a:t>
            </a:r>
            <a:r>
              <a:rPr lang="en" sz="20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</a:p>
          <a:p>
            <a:pPr lvl="0">
              <a:lnSpc>
                <a:spcPct val="100000"/>
              </a:lnSpc>
            </a:pPr>
            <a:r>
              <a:rPr lang="en" sz="2000" dirty="0"/>
              <a:t>In this case, we’re fully overriding the method</a:t>
            </a:r>
          </a:p>
          <a:p>
            <a:pPr lvl="0">
              <a:lnSpc>
                <a:spcPct val="100000"/>
              </a:lnSpc>
            </a:pPr>
            <a:r>
              <a:rPr lang="en" sz="2000" dirty="0"/>
              <a:t>When a </a:t>
            </a:r>
            <a:r>
              <a:rPr lang="en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000" dirty="0">
                <a:solidFill>
                  <a:srgbClr val="FF40FF"/>
                </a:solidFill>
              </a:rPr>
              <a:t> </a:t>
            </a:r>
            <a:r>
              <a:rPr lang="en" sz="2000" dirty="0"/>
              <a:t>is told to </a:t>
            </a:r>
            <a:r>
              <a:rPr lang="en" sz="20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" sz="2000" dirty="0"/>
              <a:t>, it will execute this code instead of the code in its superclass’s </a:t>
            </a:r>
            <a:r>
              <a:rPr lang="en" sz="20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" sz="2000" dirty="0"/>
              <a:t> method (Java</a:t>
            </a:r>
            <a:r>
              <a:rPr lang="en-US" sz="2000" dirty="0"/>
              <a:t> compiler</a:t>
            </a:r>
            <a:r>
              <a:rPr lang="en" sz="2000" dirty="0"/>
              <a:t> does this automagically - stay tuned)</a:t>
            </a:r>
          </a:p>
        </p:txBody>
      </p:sp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Overriding methods</a:t>
            </a:r>
            <a:r>
              <a:rPr lang="en-US" dirty="0"/>
              <a:t> (4/4)</a:t>
            </a:r>
            <a:endParaRPr lang="en" dirty="0"/>
          </a:p>
        </p:txBody>
      </p:sp>
      <p:sp>
        <p:nvSpPr>
          <p:cNvPr id="6" name="Shape 283"/>
          <p:cNvSpPr txBox="1"/>
          <p:nvPr/>
        </p:nvSpPr>
        <p:spPr>
          <a:xfrm>
            <a:off x="5003390" y="1123123"/>
            <a:ext cx="4308600" cy="3484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@Override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public void drive(){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this.goSixtyMPH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</a:rPr>
              <a:t>goSixtyMPH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//code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8237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317385" y="1324185"/>
            <a:ext cx="4096640" cy="3509202"/>
          </a:xfrm>
        </p:spPr>
        <p:txBody>
          <a:bodyPr/>
          <a:lstStyle/>
          <a:p>
            <a:pPr lvl="0">
              <a:lnSpc>
                <a:spcPct val="110000"/>
              </a:lnSpc>
            </a:pPr>
            <a:r>
              <a:rPr lang="en" dirty="0"/>
              <a:t>Let’s say we want to keep track of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/>
              <a:t>’s route</a:t>
            </a:r>
            <a:endParaRPr lang="en-US" dirty="0"/>
          </a:p>
          <a:p>
            <a:pPr lvl="0">
              <a:lnSpc>
                <a:spcPct val="110000"/>
              </a:lnSpc>
            </a:pPr>
            <a:endParaRPr lang="en" sz="600" dirty="0"/>
          </a:p>
          <a:p>
            <a:pPr lvl="0">
              <a:lnSpc>
                <a:spcPct val="110000"/>
              </a:lnSpc>
            </a:pP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>
                <a:solidFill>
                  <a:srgbClr val="FF40FF"/>
                </a:solidFill>
              </a:rPr>
              <a:t> </a:t>
            </a:r>
            <a:r>
              <a:rPr lang="en" dirty="0"/>
              <a:t>drives at the same speed as a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/>
              <a:t>, but it adds dots to a </a:t>
            </a:r>
            <a:r>
              <a:rPr lang="en-US" dirty="0"/>
              <a:t>m</a:t>
            </a:r>
            <a:r>
              <a:rPr lang="en" dirty="0" err="1"/>
              <a:t>ap</a:t>
            </a:r>
            <a:endParaRPr lang="en" dirty="0"/>
          </a:p>
        </p:txBody>
      </p:sp>
      <p:sp>
        <p:nvSpPr>
          <p:cNvPr id="302" name="Shape 302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Partially overriding methods</a:t>
            </a:r>
            <a:r>
              <a:rPr lang="en-US" dirty="0"/>
              <a:t> (1/6)</a:t>
            </a:r>
            <a:endParaRPr lang="en" dirty="0"/>
          </a:p>
        </p:txBody>
      </p:sp>
      <p:pic>
        <p:nvPicPr>
          <p:cNvPr id="16" name="Google Shape;406;p39">
            <a:extLst>
              <a:ext uri="{FF2B5EF4-FFF2-40B4-BE49-F238E27FC236}">
                <a16:creationId xmlns:a16="http://schemas.microsoft.com/office/drawing/2014/main" id="{26292E90-DF4C-A045-9F0C-730F0BC2FB6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7030" y="1039281"/>
            <a:ext cx="3698350" cy="330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407;p39">
            <a:extLst>
              <a:ext uri="{FF2B5EF4-FFF2-40B4-BE49-F238E27FC236}">
                <a16:creationId xmlns:a16="http://schemas.microsoft.com/office/drawing/2014/main" id="{A302E70C-374F-AA46-8DE6-C227193F60D5}"/>
              </a:ext>
            </a:extLst>
          </p:cNvPr>
          <p:cNvSpPr/>
          <p:nvPr/>
        </p:nvSpPr>
        <p:spPr>
          <a:xfrm rot="-494103">
            <a:off x="7423445" y="1340560"/>
            <a:ext cx="393760" cy="341915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CIT</a:t>
            </a:r>
            <a:endParaRPr sz="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394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1344"/>
          <a:stretch/>
        </p:blipFill>
        <p:spPr>
          <a:xfrm>
            <a:off x="5852727" y="2485396"/>
            <a:ext cx="329166" cy="165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77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3" grpId="0" uiExpand="1" build="p"/>
      <p:bldP spid="1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>
            <a:spLocks noGrp="1"/>
          </p:cNvSpPr>
          <p:nvPr>
            <p:ph type="body" idx="1"/>
          </p:nvPr>
        </p:nvSpPr>
        <p:spPr>
          <a:xfrm>
            <a:off x="278296" y="1123123"/>
            <a:ext cx="4750904" cy="35092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x-none" dirty="0"/>
              <a:t>We need a </a:t>
            </a:r>
            <a:r>
              <a:rPr lang="x-none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x-none" dirty="0">
                <a:solidFill>
                  <a:srgbClr val="FF40FF"/>
                </a:solidFill>
              </a:rPr>
              <a:t> </a:t>
            </a:r>
            <a:r>
              <a:rPr lang="x-none" dirty="0"/>
              <a:t>to start driving normally, and then start adding dots</a:t>
            </a:r>
            <a:endParaRPr lang="en-US" dirty="0"/>
          </a:p>
          <a:p>
            <a:endParaRPr lang="en" sz="1000" dirty="0"/>
          </a:p>
          <a:p>
            <a:r>
              <a:rPr lang="x-none" dirty="0"/>
              <a:t>To do this, we </a:t>
            </a:r>
            <a:r>
              <a:rPr lang="x-none" b="1" dirty="0">
                <a:solidFill>
                  <a:srgbClr val="FF0000"/>
                </a:solidFill>
              </a:rPr>
              <a:t>partially override</a:t>
            </a:r>
            <a:r>
              <a:rPr lang="x-none" dirty="0"/>
              <a:t> the </a:t>
            </a:r>
            <a:r>
              <a:rPr lang="x-none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x-none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x-none">
                <a:solidFill>
                  <a:srgbClr val="FF0000"/>
                </a:solidFill>
              </a:rPr>
              <a:t> </a:t>
            </a:r>
            <a:r>
              <a:rPr lang="x-none"/>
              <a:t>method</a:t>
            </a:r>
            <a:endParaRPr lang="en" sz="900" dirty="0"/>
          </a:p>
          <a:p>
            <a:pPr lvl="1"/>
            <a:r>
              <a:rPr lang="en-US" dirty="0"/>
              <a:t>p</a:t>
            </a:r>
            <a:r>
              <a:rPr lang="x-none" dirty="0"/>
              <a:t>artially accept the inheritance relationship</a:t>
            </a:r>
            <a:endParaRPr lang="en" dirty="0"/>
          </a:p>
        </p:txBody>
      </p:sp>
      <p:sp>
        <p:nvSpPr>
          <p:cNvPr id="317" name="Shape 317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Partially overriding methods</a:t>
            </a:r>
            <a:r>
              <a:rPr lang="en-US" dirty="0"/>
              <a:t> (2/6)</a:t>
            </a:r>
            <a:endParaRPr lang="en" dirty="0"/>
          </a:p>
        </p:txBody>
      </p:sp>
      <p:sp>
        <p:nvSpPr>
          <p:cNvPr id="319" name="Shape 319"/>
          <p:cNvSpPr txBox="1"/>
          <p:nvPr/>
        </p:nvSpPr>
        <p:spPr>
          <a:xfrm>
            <a:off x="5388222" y="2680954"/>
            <a:ext cx="3494700" cy="129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: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void </a:t>
            </a: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: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	Go 40mph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	Add dot to map</a:t>
            </a:r>
          </a:p>
        </p:txBody>
      </p:sp>
      <p:sp>
        <p:nvSpPr>
          <p:cNvPr id="320" name="Shape 320"/>
          <p:cNvSpPr txBox="1"/>
          <p:nvPr/>
        </p:nvSpPr>
        <p:spPr>
          <a:xfrm>
            <a:off x="5388222" y="1247805"/>
            <a:ext cx="3494700" cy="129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x-none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x-none" sz="1800" dirty="0">
                <a:latin typeface="Consolas" charset="0"/>
                <a:ea typeface="Consolas" charset="0"/>
                <a:cs typeface="Consolas" charset="0"/>
              </a:rPr>
              <a:t>:</a:t>
            </a:r>
            <a:endParaRPr lang="en" sz="1800" dirty="0">
              <a:latin typeface="Consolas" charset="0"/>
              <a:ea typeface="Consolas" charset="0"/>
              <a:cs typeface="Consolas" charset="0"/>
            </a:endParaRPr>
          </a:p>
          <a:p>
            <a:pPr marL="457200"/>
            <a:r>
              <a:rPr lang="x-none" sz="1800" dirty="0">
                <a:latin typeface="Consolas" charset="0"/>
                <a:ea typeface="Consolas" charset="0"/>
                <a:cs typeface="Consolas" charset="0"/>
              </a:rPr>
              <a:t>void </a:t>
            </a:r>
            <a:r>
              <a:rPr lang="x-none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x-none" sz="1800" dirty="0">
                <a:latin typeface="Consolas" charset="0"/>
                <a:ea typeface="Consolas" charset="0"/>
                <a:cs typeface="Consolas" charset="0"/>
              </a:rPr>
              <a:t>:</a:t>
            </a:r>
            <a:endParaRPr lang="en" sz="1800" dirty="0">
              <a:latin typeface="Consolas" charset="0"/>
              <a:ea typeface="Consolas" charset="0"/>
              <a:cs typeface="Consolas" charset="0"/>
            </a:endParaRPr>
          </a:p>
          <a:p>
            <a:pPr marL="457200"/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x-none" sz="1800" dirty="0">
                <a:latin typeface="Consolas" charset="0"/>
                <a:ea typeface="Consolas" charset="0"/>
                <a:cs typeface="Consolas" charset="0"/>
              </a:rPr>
              <a:t>Go 40mph</a:t>
            </a:r>
            <a:endParaRPr lang="en" sz="18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957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" grpId="0" build="p"/>
      <p:bldP spid="319" grpId="0"/>
      <p:bldP spid="32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314154" y="1167946"/>
            <a:ext cx="4493955" cy="3509202"/>
          </a:xfrm>
        </p:spPr>
        <p:txBody>
          <a:bodyPr>
            <a:normAutofit/>
          </a:bodyPr>
          <a:lstStyle/>
          <a:p>
            <a:pPr lvl="0"/>
            <a:r>
              <a:rPr lang="en" dirty="0"/>
              <a:t>Just like previous example, use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@Override</a:t>
            </a:r>
            <a:r>
              <a:rPr lang="en" dirty="0">
                <a:solidFill>
                  <a:srgbClr val="FF0000"/>
                </a:solidFill>
              </a:rPr>
              <a:t> </a:t>
            </a:r>
            <a:r>
              <a:rPr lang="en" dirty="0"/>
              <a:t>to tell compiler we’re about to override a method</a:t>
            </a:r>
            <a:endParaRPr lang="en-US" dirty="0"/>
          </a:p>
          <a:p>
            <a:pPr lvl="0"/>
            <a:endParaRPr lang="en" sz="300" dirty="0"/>
          </a:p>
          <a:p>
            <a:pPr lvl="0"/>
            <a:r>
              <a:rPr lang="en" dirty="0"/>
              <a:t>Declare the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dirty="0">
                <a:solidFill>
                  <a:srgbClr val="FF0000"/>
                </a:solidFill>
              </a:rPr>
              <a:t> </a:t>
            </a:r>
            <a:r>
              <a:rPr lang="en" dirty="0"/>
              <a:t>method, making sure that the method signature</a:t>
            </a:r>
            <a:r>
              <a:rPr lang="en-US" dirty="0"/>
              <a:t> and return type</a:t>
            </a:r>
            <a:r>
              <a:rPr lang="en" dirty="0"/>
              <a:t> match that of superclass’s </a:t>
            </a:r>
            <a:r>
              <a:rPr lang="en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" dirty="0"/>
              <a:t> method</a:t>
            </a:r>
          </a:p>
        </p:txBody>
      </p:sp>
      <p:sp>
        <p:nvSpPr>
          <p:cNvPr id="325" name="Shape 325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Partially overriding methods</a:t>
            </a:r>
            <a:r>
              <a:rPr lang="en-US" dirty="0"/>
              <a:t> (3/6)</a:t>
            </a:r>
            <a:endParaRPr lang="en" dirty="0"/>
          </a:p>
        </p:txBody>
      </p:sp>
      <p:sp>
        <p:nvSpPr>
          <p:cNvPr id="327" name="Shape 327"/>
          <p:cNvSpPr txBox="1"/>
          <p:nvPr/>
        </p:nvSpPr>
        <p:spPr>
          <a:xfrm>
            <a:off x="4964798" y="1122475"/>
            <a:ext cx="4308600" cy="3484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x-none" dirty="0"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x-none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 </a:t>
            </a:r>
            <a:r>
              <a:rPr lang="x-none" dirty="0">
                <a:latin typeface="Consolas" charset="0"/>
                <a:ea typeface="Consolas" charset="0"/>
                <a:cs typeface="Consolas" charset="0"/>
              </a:rPr>
              <a:t>extends </a:t>
            </a:r>
            <a:r>
              <a:rPr lang="x-none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 </a:t>
            </a:r>
            <a:r>
              <a:rPr lang="x-none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x-none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x-none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x-none" dirty="0">
                <a:latin typeface="Consolas" charset="0"/>
                <a:ea typeface="Consolas" charset="0"/>
                <a:cs typeface="Consolas" charset="0"/>
              </a:rPr>
              <a:t>() 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x-none" dirty="0">
                <a:latin typeface="Consolas" charset="0"/>
                <a:ea typeface="Consolas" charset="0"/>
                <a:cs typeface="Consolas" charset="0"/>
                <a:sym typeface="Courier New"/>
              </a:rPr>
              <a:t>       </a:t>
            </a:r>
            <a:r>
              <a:rPr lang="en-US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x-none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x-none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B646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x-none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@Override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x-none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public void drive</a:t>
            </a: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(){</a:t>
            </a:r>
          </a:p>
          <a:p>
            <a:pPr lvl="0" rtl="0">
              <a:spcBef>
                <a:spcPts val="0"/>
              </a:spcBef>
              <a:buNone/>
            </a:pPr>
            <a:r>
              <a:rPr lang="x-none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x-none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       </a:t>
            </a:r>
            <a:r>
              <a:rPr lang="x-none" dirty="0">
                <a:latin typeface="Consolas" charset="0"/>
                <a:ea typeface="Consolas" charset="0"/>
                <a:cs typeface="Consolas" charset="0"/>
              </a:rPr>
              <a:t>super.drive();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x-none" dirty="0">
                <a:latin typeface="Consolas" charset="0"/>
                <a:ea typeface="Consolas" charset="0"/>
                <a:cs typeface="Consolas" charset="0"/>
              </a:rPr>
              <a:t>       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x-none" dirty="0">
                <a:latin typeface="Consolas" charset="0"/>
                <a:ea typeface="Consolas" charset="0"/>
                <a:cs typeface="Consolas" charset="0"/>
              </a:rPr>
              <a:t>this.add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Dot</a:t>
            </a:r>
            <a:r>
              <a:rPr lang="x-none" dirty="0">
                <a:latin typeface="Consolas" charset="0"/>
                <a:ea typeface="Consolas" charset="0"/>
                <a:cs typeface="Consolas" charset="0"/>
              </a:rPr>
              <a:t>ToMap();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x-none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public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addDotToMap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//code elided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}</a:t>
            </a:r>
            <a:endParaRPr lang="en" dirty="0">
              <a:latin typeface="Consolas" charset="0"/>
              <a:ea typeface="Consolas" charset="0"/>
              <a:cs typeface="Consolas" charset="0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dirty="0">
              <a:latin typeface="Consolas" charset="0"/>
              <a:ea typeface="Consolas" charset="0"/>
              <a:cs typeface="Consolas" charset="0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x-none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856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3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3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"/>
          <p:cNvSpPr txBox="1">
            <a:spLocks noGrp="1"/>
          </p:cNvSpPr>
          <p:nvPr>
            <p:ph type="body" idx="1"/>
          </p:nvPr>
        </p:nvSpPr>
        <p:spPr>
          <a:xfrm>
            <a:off x="278295" y="1123123"/>
            <a:ext cx="8577469" cy="3509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/>
              <a:t>Are you attending TA Hours?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lphaUcPeriod"/>
            </a:pPr>
            <a:r>
              <a:rPr lang="en"/>
              <a:t>Usually (once to multiple times a week)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lphaUcPeriod"/>
            </a:pPr>
            <a:r>
              <a:rPr lang="en"/>
              <a:t>Sometimes (twice a month)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lphaUcPeriod"/>
            </a:pPr>
            <a:r>
              <a:rPr lang="en"/>
              <a:t>Not Yet</a:t>
            </a:r>
            <a:endParaRPr/>
          </a:p>
        </p:txBody>
      </p:sp>
      <p:sp>
        <p:nvSpPr>
          <p:cNvPr id="336" name="Google Shape;336;p4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" dirty="0" err="1"/>
              <a:t>TopHat</a:t>
            </a:r>
            <a:r>
              <a:rPr lang="en" dirty="0"/>
              <a:t> Question: TA Hours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036224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>
            <a:spLocks noGrp="1"/>
          </p:cNvSpPr>
          <p:nvPr>
            <p:ph type="body" idx="1"/>
          </p:nvPr>
        </p:nvSpPr>
        <p:spPr>
          <a:xfrm>
            <a:off x="278295" y="1123122"/>
            <a:ext cx="4493955" cy="3715095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" sz="2000" dirty="0"/>
              <a:t>When a </a:t>
            </a:r>
            <a:r>
              <a:rPr lang="en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sz="2000" dirty="0">
                <a:solidFill>
                  <a:srgbClr val="FF40FF"/>
                </a:solidFill>
              </a:rPr>
              <a:t> </a:t>
            </a:r>
            <a:r>
              <a:rPr lang="en" sz="2000" dirty="0"/>
              <a:t>drives, it first does what every </a:t>
            </a:r>
            <a:r>
              <a:rPr lang="en" sz="2000" dirty="0"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000" dirty="0"/>
              <a:t> does: goes 40mph</a:t>
            </a:r>
          </a:p>
          <a:p>
            <a:pPr lvl="0">
              <a:lnSpc>
                <a:spcPct val="100000"/>
              </a:lnSpc>
            </a:pPr>
            <a:r>
              <a:rPr lang="en" sz="2000" dirty="0"/>
              <a:t>First thing to do in </a:t>
            </a:r>
            <a:r>
              <a:rPr lang="en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sz="2000" dirty="0"/>
              <a:t>’s </a:t>
            </a: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" sz="2000" dirty="0"/>
              <a:t> method </a:t>
            </a:r>
            <a:r>
              <a:rPr lang="en-US" sz="2000" dirty="0"/>
              <a:t>therefore is </a:t>
            </a:r>
            <a:r>
              <a:rPr lang="en" sz="2000" dirty="0"/>
              <a:t>“drive as if I were just a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000" dirty="0"/>
              <a:t>, and nothing more”</a:t>
            </a:r>
          </a:p>
          <a:p>
            <a:pPr lvl="0">
              <a:lnSpc>
                <a:spcPct val="100000"/>
              </a:lnSpc>
            </a:pPr>
            <a:r>
              <a:rPr lang="en" sz="2000" dirty="0"/>
              <a:t>Keyword </a:t>
            </a: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super</a:t>
            </a:r>
            <a:r>
              <a:rPr lang="en" sz="2000" dirty="0">
                <a:solidFill>
                  <a:srgbClr val="FF0000"/>
                </a:solidFill>
              </a:rPr>
              <a:t> </a:t>
            </a:r>
            <a:r>
              <a:rPr lang="en" sz="2000" dirty="0"/>
              <a:t>used to invoke original inherited method from parent: in this case, </a:t>
            </a:r>
            <a:r>
              <a:rPr lang="en" sz="20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" sz="2000" dirty="0"/>
              <a:t> as implemented in parent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</a:p>
        </p:txBody>
      </p:sp>
      <p:sp>
        <p:nvSpPr>
          <p:cNvPr id="332" name="Shape 332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Partially overriding methods</a:t>
            </a:r>
            <a:r>
              <a:rPr lang="en-US" dirty="0"/>
              <a:t> (4/6)</a:t>
            </a:r>
            <a:endParaRPr lang="en" dirty="0"/>
          </a:p>
        </p:txBody>
      </p:sp>
      <p:sp>
        <p:nvSpPr>
          <p:cNvPr id="6" name="Shape 327"/>
          <p:cNvSpPr txBox="1"/>
          <p:nvPr/>
        </p:nvSpPr>
        <p:spPr>
          <a:xfrm>
            <a:off x="4962458" y="1123122"/>
            <a:ext cx="4813554" cy="3484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r>
              <a:rPr lang="en-US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@Override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public void drive(){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   // super is	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</a:rPr>
              <a:t>super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.drive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</a:rPr>
              <a:t>this.add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Dot</a:t>
            </a:r>
            <a:r>
              <a:rPr lang="en" dirty="0" err="1">
                <a:latin typeface="Consolas" charset="0"/>
                <a:ea typeface="Consolas" charset="0"/>
                <a:cs typeface="Consolas" charset="0"/>
              </a:rPr>
              <a:t>ToMap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public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addDotToMap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//code elided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>
              <a:latin typeface="Consolas" charset="0"/>
              <a:ea typeface="Consolas" charset="0"/>
              <a:cs typeface="Consolas" charset="0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3" name="Rectangle 2"/>
          <p:cNvSpPr/>
          <p:nvPr/>
        </p:nvSpPr>
        <p:spPr>
          <a:xfrm>
            <a:off x="6899496" y="2879290"/>
            <a:ext cx="21038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parent class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572500" y="60071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68086" y="5458265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super is</a:t>
            </a:r>
          </a:p>
        </p:txBody>
      </p:sp>
    </p:spTree>
    <p:extLst>
      <p:ext uri="{BB962C8B-B14F-4D97-AF65-F5344CB8AC3E}">
        <p14:creationId xmlns:p14="http://schemas.microsoft.com/office/powerpoint/2010/main" val="89015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2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3" grpId="0" uiExpand="1" build="p"/>
      <p:bldP spid="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278295" y="1123123"/>
            <a:ext cx="4493955" cy="3509202"/>
          </a:xfrm>
        </p:spPr>
        <p:txBody>
          <a:bodyPr>
            <a:noAutofit/>
          </a:bodyPr>
          <a:lstStyle/>
          <a:p>
            <a:pPr lvl="0"/>
            <a:r>
              <a:rPr lang="en" dirty="0"/>
              <a:t>After doing everything a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>
                <a:solidFill>
                  <a:srgbClr val="00B050"/>
                </a:solidFill>
              </a:rPr>
              <a:t> </a:t>
            </a:r>
            <a:r>
              <a:rPr lang="en" dirty="0"/>
              <a:t>does to </a:t>
            </a:r>
            <a:r>
              <a:rPr lang="en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" dirty="0"/>
              <a:t>, the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>
                <a:solidFill>
                  <a:srgbClr val="FF40FF"/>
                </a:solidFill>
              </a:rPr>
              <a:t> </a:t>
            </a:r>
            <a:r>
              <a:rPr lang="en" dirty="0"/>
              <a:t>needs to add a </a:t>
            </a:r>
            <a:r>
              <a:rPr lang="en-US" dirty="0"/>
              <a:t>dot </a:t>
            </a:r>
            <a:r>
              <a:rPr lang="en" dirty="0"/>
              <a:t>to the map!</a:t>
            </a:r>
          </a:p>
          <a:p>
            <a:pPr lvl="0"/>
            <a:r>
              <a:rPr lang="en" dirty="0"/>
              <a:t>In this example, the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>
                <a:solidFill>
                  <a:srgbClr val="FF40FF"/>
                </a:solidFill>
              </a:rPr>
              <a:t> </a:t>
            </a:r>
            <a:r>
              <a:rPr lang="en" dirty="0"/>
              <a:t>“partially overrides” the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/>
              <a:t>’s </a:t>
            </a:r>
            <a:r>
              <a:rPr lang="en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" dirty="0"/>
              <a:t> method: it drives the way its superclass does, then does something specialized</a:t>
            </a:r>
          </a:p>
        </p:txBody>
      </p:sp>
      <p:sp>
        <p:nvSpPr>
          <p:cNvPr id="339" name="Shape 339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Partially overriding methods</a:t>
            </a:r>
            <a:r>
              <a:rPr lang="en-US" dirty="0"/>
              <a:t> (5/6)</a:t>
            </a:r>
            <a:endParaRPr lang="en" dirty="0"/>
          </a:p>
        </p:txBody>
      </p:sp>
      <p:sp>
        <p:nvSpPr>
          <p:cNvPr id="8" name="Shape 327"/>
          <p:cNvSpPr txBox="1"/>
          <p:nvPr/>
        </p:nvSpPr>
        <p:spPr>
          <a:xfrm>
            <a:off x="4962458" y="1123122"/>
            <a:ext cx="4308600" cy="3484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@Override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public void drive(){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  <a:tabLst>
                <a:tab pos="795338" algn="l"/>
              </a:tabLst>
            </a:pP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super.drive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lvl="0" rtl="0">
              <a:spcBef>
                <a:spcPts val="0"/>
              </a:spcBef>
              <a:buNone/>
              <a:tabLst>
                <a:tab pos="795338" algn="l"/>
              </a:tabLst>
            </a:pP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" dirty="0" err="1">
                <a:latin typeface="Consolas" charset="0"/>
                <a:ea typeface="Consolas" charset="0"/>
                <a:cs typeface="Consolas" charset="0"/>
              </a:rPr>
              <a:t>this.add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Dot</a:t>
            </a:r>
            <a:r>
              <a:rPr lang="en" dirty="0" err="1">
                <a:latin typeface="Consolas" charset="0"/>
                <a:ea typeface="Consolas" charset="0"/>
                <a:cs typeface="Consolas" charset="0"/>
              </a:rPr>
              <a:t>ToMap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public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addDotToMap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//code elided</a:t>
            </a:r>
            <a:endParaRPr lang="en" dirty="0">
              <a:latin typeface="Consolas" charset="0"/>
              <a:ea typeface="Consolas" charset="0"/>
              <a:cs typeface="Consolas" charset="0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}</a:t>
            </a:r>
            <a:endParaRPr dirty="0">
              <a:latin typeface="Consolas" charset="0"/>
              <a:ea typeface="Consolas" charset="0"/>
              <a:cs typeface="Consolas" charset="0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88627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0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>
            <a:spLocks noGrp="1"/>
          </p:cNvSpPr>
          <p:nvPr>
            <p:ph type="body" idx="1"/>
          </p:nvPr>
        </p:nvSpPr>
        <p:spPr>
          <a:xfrm>
            <a:off x="55869" y="738235"/>
            <a:ext cx="5022753" cy="4020378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" sz="1800" dirty="0"/>
              <a:t>If we think our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sz="1800" dirty="0">
                <a:solidFill>
                  <a:srgbClr val="FF40FF"/>
                </a:solidFill>
              </a:rPr>
              <a:t> </a:t>
            </a:r>
            <a:r>
              <a:rPr lang="en" sz="1800" dirty="0"/>
              <a:t>should move a little more, we can call </a:t>
            </a:r>
            <a:r>
              <a:rPr lang="en" sz="1800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super.drive</a:t>
            </a: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sz="1800" dirty="0">
                <a:solidFill>
                  <a:srgbClr val="B646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sz="1800" dirty="0"/>
              <a:t>multiple times</a:t>
            </a:r>
          </a:p>
          <a:p>
            <a:pPr lvl="0">
              <a:lnSpc>
                <a:spcPct val="100000"/>
              </a:lnSpc>
            </a:pPr>
            <a:r>
              <a:rPr lang="en" sz="1800" dirty="0"/>
              <a:t>While you can use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super</a:t>
            </a:r>
            <a:r>
              <a:rPr lang="en" sz="1800" dirty="0">
                <a:solidFill>
                  <a:srgbClr val="0000FF"/>
                </a:solidFill>
              </a:rPr>
              <a:t> </a:t>
            </a:r>
            <a:r>
              <a:rPr lang="en" sz="1800" dirty="0"/>
              <a:t>to call other methods in the parent class, it’s strongly discouraged</a:t>
            </a:r>
            <a:endParaRPr lang="en-US" sz="1800" dirty="0"/>
          </a:p>
          <a:p>
            <a:pPr lvl="1">
              <a:lnSpc>
                <a:spcPct val="100000"/>
              </a:lnSpc>
              <a:tabLst>
                <a:tab pos="1250950" algn="l"/>
              </a:tabLst>
            </a:pPr>
            <a:r>
              <a:rPr lang="en-US" sz="1600" dirty="0"/>
              <a:t>u</a:t>
            </a:r>
            <a:r>
              <a:rPr lang="en" sz="1600" dirty="0"/>
              <a:t>se the </a:t>
            </a:r>
            <a:r>
              <a:rPr lang="en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this</a:t>
            </a:r>
            <a:r>
              <a:rPr lang="en" sz="1600" dirty="0">
                <a:solidFill>
                  <a:srgbClr val="0000FF"/>
                </a:solidFill>
              </a:rPr>
              <a:t> </a:t>
            </a:r>
            <a:r>
              <a:rPr lang="en" sz="1600" dirty="0"/>
              <a:t>keyword instead; </a:t>
            </a:r>
            <a:r>
              <a:rPr lang="en-US" sz="1600" dirty="0"/>
              <a:t>parent’s methods are inherited </a:t>
            </a:r>
            <a:r>
              <a:rPr lang="en" sz="1600" dirty="0"/>
              <a:t>by the subclass</a:t>
            </a:r>
            <a:endParaRPr lang="en-US" sz="1600" dirty="0"/>
          </a:p>
          <a:p>
            <a:pPr lvl="1">
              <a:lnSpc>
                <a:spcPct val="100000"/>
              </a:lnSpc>
            </a:pPr>
            <a:r>
              <a:rPr lang="en-US" sz="1600" b="1" dirty="0"/>
              <a:t>except</a:t>
            </a:r>
            <a:r>
              <a:rPr lang="en-US" sz="1600" i="1" dirty="0"/>
              <a:t> </a:t>
            </a:r>
            <a:r>
              <a:rPr lang="en-US" sz="1600" dirty="0"/>
              <a:t>when you are calling the parent’s method within the child’s method of the same name</a:t>
            </a:r>
          </a:p>
          <a:p>
            <a:pPr lvl="2">
              <a:lnSpc>
                <a:spcPct val="100000"/>
              </a:lnSpc>
            </a:pPr>
            <a:r>
              <a:rPr lang="en-US" sz="1400" dirty="0"/>
              <a:t>this is </a:t>
            </a:r>
            <a:r>
              <a:rPr lang="en-US" sz="1400" b="1" dirty="0">
                <a:solidFill>
                  <a:srgbClr val="FF0000"/>
                </a:solidFill>
              </a:rPr>
              <a:t>partial overriding</a:t>
            </a:r>
            <a:endParaRPr lang="en-US" sz="1400" dirty="0">
              <a:solidFill>
                <a:srgbClr val="FF0000"/>
              </a:solidFill>
            </a:endParaRPr>
          </a:p>
          <a:p>
            <a:pPr lvl="2">
              <a:lnSpc>
                <a:spcPct val="100000"/>
              </a:lnSpc>
            </a:pPr>
            <a:r>
              <a:rPr lang="en-US" sz="1400" dirty="0"/>
              <a:t>what would happen if we said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this.drive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1400" dirty="0">
                <a:solidFill>
                  <a:srgbClr val="0000FF"/>
                </a:solidFill>
              </a:rPr>
              <a:t> </a:t>
            </a:r>
            <a:r>
              <a:rPr lang="en-US" sz="1400" dirty="0"/>
              <a:t>instead of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super.drive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?</a:t>
            </a:r>
            <a:endParaRPr lang="en" sz="1400" dirty="0">
              <a:solidFill>
                <a:srgbClr val="00B05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6" name="Shape 346"/>
          <p:cNvSpPr txBox="1">
            <a:spLocks noGrp="1"/>
          </p:cNvSpPr>
          <p:nvPr>
            <p:ph type="title"/>
          </p:nvPr>
        </p:nvSpPr>
        <p:spPr>
          <a:xfrm>
            <a:off x="278296" y="77999"/>
            <a:ext cx="8577468" cy="620908"/>
          </a:xfrm>
        </p:spPr>
        <p:txBody>
          <a:bodyPr/>
          <a:lstStyle/>
          <a:p>
            <a:pPr lvl="0"/>
            <a:r>
              <a:rPr lang="en" dirty="0"/>
              <a:t>Partially overriding methods</a:t>
            </a:r>
            <a:r>
              <a:rPr lang="en-US" dirty="0"/>
              <a:t> (6/6)</a:t>
            </a:r>
            <a:endParaRPr lang="en" dirty="0"/>
          </a:p>
        </p:txBody>
      </p:sp>
      <p:sp>
        <p:nvSpPr>
          <p:cNvPr id="6" name="Shape 327"/>
          <p:cNvSpPr txBox="1"/>
          <p:nvPr/>
        </p:nvSpPr>
        <p:spPr>
          <a:xfrm>
            <a:off x="4772250" y="1005096"/>
            <a:ext cx="4308600" cy="3484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@Override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public void drive(){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   super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turnOnEngine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super.drive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</a:rPr>
              <a:t>this.add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Dot</a:t>
            </a:r>
            <a:r>
              <a:rPr lang="en" dirty="0" err="1">
                <a:latin typeface="Consolas" charset="0"/>
                <a:ea typeface="Consolas" charset="0"/>
                <a:cs typeface="Consolas" charset="0"/>
              </a:rPr>
              <a:t>ToMap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super.drive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super.drive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 err="1">
                <a:solidFill>
                  <a:schemeClr val="dk1"/>
                </a:solidFill>
                <a:latin typeface="Consolas" charset="0"/>
                <a:ea typeface="Consolas" charset="0"/>
                <a:cs typeface="Consolas" charset="0"/>
              </a:rPr>
              <a:t>this.add</a:t>
            </a:r>
            <a:r>
              <a:rPr lang="en-US" dirty="0">
                <a:solidFill>
                  <a:schemeClr val="dk1"/>
                </a:solidFill>
                <a:latin typeface="Consolas" charset="0"/>
                <a:ea typeface="Consolas" charset="0"/>
                <a:cs typeface="Consolas" charset="0"/>
              </a:rPr>
              <a:t>Dot</a:t>
            </a:r>
            <a:r>
              <a:rPr lang="en" dirty="0" err="1">
                <a:solidFill>
                  <a:schemeClr val="dk1"/>
                </a:solidFill>
                <a:latin typeface="Consolas" charset="0"/>
                <a:ea typeface="Consolas" charset="0"/>
                <a:cs typeface="Consolas" charset="0"/>
              </a:rPr>
              <a:t>ToMap</a:t>
            </a:r>
            <a:r>
              <a:rPr lang="en" dirty="0">
                <a:solidFill>
                  <a:schemeClr val="dk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this.turnOffEngine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" dirty="0">
              <a:solidFill>
                <a:schemeClr val="dk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lang="en" dirty="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8" name="Shape 644">
            <a:extLst>
              <a:ext uri="{FF2B5EF4-FFF2-40B4-BE49-F238E27FC236}">
                <a16:creationId xmlns:a16="http://schemas.microsoft.com/office/drawing/2014/main" id="{E3847DC3-5ED6-C54B-8C14-C98A583699E1}"/>
              </a:ext>
            </a:extLst>
          </p:cNvPr>
          <p:cNvCxnSpPr>
            <a:cxnSpLocks/>
          </p:cNvCxnSpPr>
          <p:nvPr/>
        </p:nvCxnSpPr>
        <p:spPr>
          <a:xfrm flipH="1">
            <a:off x="7740128" y="2930836"/>
            <a:ext cx="383146" cy="1"/>
          </a:xfrm>
          <a:prstGeom prst="straightConnector1">
            <a:avLst/>
          </a:prstGeom>
          <a:noFill/>
          <a:ln w="19050" cap="flat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5F78F809-4C1F-D348-A9AE-41430119EAAB}"/>
              </a:ext>
            </a:extLst>
          </p:cNvPr>
          <p:cNvSpPr/>
          <p:nvPr/>
        </p:nvSpPr>
        <p:spPr>
          <a:xfrm>
            <a:off x="8070637" y="2747196"/>
            <a:ext cx="101021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ea typeface="Consolas" charset="0"/>
                <a:cs typeface="Arial" panose="020B0604020202020204" pitchFamily="34" charset="0"/>
                <a:sym typeface="Courier New"/>
              </a:rPr>
              <a:t>b</a:t>
            </a:r>
            <a:r>
              <a:rPr lang="en" b="1" dirty="0">
                <a:solidFill>
                  <a:srgbClr val="FF0000"/>
                </a:solidFill>
                <a:latin typeface="Arial" panose="020B0604020202020204" pitchFamily="34" charset="0"/>
                <a:ea typeface="Consolas" charset="0"/>
                <a:cs typeface="Arial" panose="020B0604020202020204" pitchFamily="34" charset="0"/>
                <a:sym typeface="Courier New"/>
              </a:rPr>
              <a:t>ad form!</a:t>
            </a:r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1CE602B-B9B6-314F-BD79-252227DDD226}"/>
              </a:ext>
            </a:extLst>
          </p:cNvPr>
          <p:cNvGrpSpPr/>
          <p:nvPr/>
        </p:nvGrpSpPr>
        <p:grpSpPr>
          <a:xfrm>
            <a:off x="1484543" y="4762311"/>
            <a:ext cx="1973617" cy="307777"/>
            <a:chOff x="1484543" y="4762311"/>
            <a:chExt cx="1973617" cy="30777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3AC6B8-E96A-7844-AC3F-426EF9FF2FA7}"/>
                </a:ext>
              </a:extLst>
            </p:cNvPr>
            <p:cNvSpPr/>
            <p:nvPr/>
          </p:nvSpPr>
          <p:spPr>
            <a:xfrm>
              <a:off x="1484543" y="4774295"/>
              <a:ext cx="1973617" cy="29120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91843CC-46F5-C34D-8989-55B0C3E6E450}"/>
                </a:ext>
              </a:extLst>
            </p:cNvPr>
            <p:cNvSpPr/>
            <p:nvPr/>
          </p:nvSpPr>
          <p:spPr>
            <a:xfrm>
              <a:off x="1484543" y="4762311"/>
              <a:ext cx="197361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StackOverflowError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885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7" grpId="0" uiExpand="1" build="p"/>
      <p:bldP spid="7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 txBox="1"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lvl="0">
              <a:lnSpc>
                <a:spcPct val="110000"/>
              </a:lnSpc>
            </a:pPr>
            <a:r>
              <a:rPr lang="en" dirty="0"/>
              <a:t>When we call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on some instance of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/>
              <a:t>, how does </a:t>
            </a:r>
            <a:r>
              <a:rPr lang="en-US" dirty="0"/>
              <a:t>the compiler </a:t>
            </a:r>
            <a:r>
              <a:rPr lang="en" dirty="0"/>
              <a:t>know which version of the method to call?</a:t>
            </a:r>
          </a:p>
          <a:p>
            <a:pPr lvl="0">
              <a:lnSpc>
                <a:spcPct val="110000"/>
              </a:lnSpc>
            </a:pPr>
            <a:r>
              <a:rPr lang="en" dirty="0"/>
              <a:t>Starts by looking at the instance’s class, regardless of where class is in the inheritance hierarchy 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i</a:t>
            </a:r>
            <a:r>
              <a:rPr lang="en" dirty="0"/>
              <a:t>f method is defined in the instance’s class, </a:t>
            </a:r>
            <a:r>
              <a:rPr lang="en-US" dirty="0"/>
              <a:t>Java compiler</a:t>
            </a:r>
            <a:r>
              <a:rPr lang="en" dirty="0"/>
              <a:t> calls it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o</a:t>
            </a:r>
            <a:r>
              <a:rPr lang="en" dirty="0" err="1"/>
              <a:t>therwise</a:t>
            </a:r>
            <a:r>
              <a:rPr lang="en" dirty="0"/>
              <a:t>, it checks the superclass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i</a:t>
            </a:r>
            <a:r>
              <a:rPr lang="en" dirty="0"/>
              <a:t>f method is explicitly defined in superclass, </a:t>
            </a:r>
            <a:r>
              <a:rPr lang="en-US" dirty="0"/>
              <a:t>compiler</a:t>
            </a:r>
            <a:r>
              <a:rPr lang="en" dirty="0"/>
              <a:t> calls it 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o</a:t>
            </a:r>
            <a:r>
              <a:rPr lang="en" dirty="0" err="1"/>
              <a:t>therwise</a:t>
            </a:r>
            <a:r>
              <a:rPr lang="en" dirty="0"/>
              <a:t>, checks the superclass up one level…</a:t>
            </a:r>
            <a:r>
              <a:rPr lang="en-US" dirty="0"/>
              <a:t> </a:t>
            </a:r>
            <a:r>
              <a:rPr lang="en" dirty="0" err="1"/>
              <a:t>etc</a:t>
            </a:r>
            <a:r>
              <a:rPr lang="en-US" dirty="0"/>
              <a:t>.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if a class has no superclass, then compiler throws an error</a:t>
            </a:r>
            <a:endParaRPr lang="en" dirty="0"/>
          </a:p>
        </p:txBody>
      </p:sp>
      <p:sp>
        <p:nvSpPr>
          <p:cNvPr id="353" name="Shape 353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Method Resolution</a:t>
            </a:r>
            <a:r>
              <a:rPr lang="en-US" dirty="0"/>
              <a:t> (1/3)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40539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4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body" idx="1"/>
          </p:nvPr>
        </p:nvSpPr>
        <p:spPr>
          <a:xfrm>
            <a:off x="170720" y="1123123"/>
            <a:ext cx="4013694" cy="3874096"/>
          </a:xfrm>
        </p:spPr>
        <p:txBody>
          <a:bodyPr>
            <a:normAutofit lnSpcReduction="10000"/>
          </a:bodyPr>
          <a:lstStyle/>
          <a:p>
            <a:pPr lvl="0">
              <a:lnSpc>
                <a:spcPct val="100000"/>
              </a:lnSpc>
            </a:pPr>
            <a:r>
              <a:rPr lang="en" dirty="0"/>
              <a:t>Essentially, </a:t>
            </a:r>
            <a:r>
              <a:rPr lang="en-US" dirty="0"/>
              <a:t>the </a:t>
            </a:r>
            <a:r>
              <a:rPr lang="en" dirty="0"/>
              <a:t>Java</a:t>
            </a:r>
            <a:r>
              <a:rPr lang="en-US" dirty="0"/>
              <a:t> compiler</a:t>
            </a:r>
            <a:r>
              <a:rPr lang="en" dirty="0"/>
              <a:t> “walks up the class inheritance tree” from subclass to superclass until it either: </a:t>
            </a:r>
          </a:p>
          <a:p>
            <a:pPr lvl="1">
              <a:lnSpc>
                <a:spcPct val="100000"/>
              </a:lnSpc>
            </a:pPr>
            <a:r>
              <a:rPr lang="en" dirty="0"/>
              <a:t>finds the method, and calls it </a:t>
            </a:r>
          </a:p>
          <a:p>
            <a:pPr lvl="1">
              <a:lnSpc>
                <a:spcPct val="100000"/>
              </a:lnSpc>
            </a:pPr>
            <a:r>
              <a:rPr lang="en" dirty="0"/>
              <a:t>doesn’t find the method, and generates a compile-time error. You can’t </a:t>
            </a:r>
            <a:r>
              <a:rPr lang="en-US" dirty="0"/>
              <a:t>give a command </a:t>
            </a:r>
            <a:r>
              <a:rPr lang="en" dirty="0"/>
              <a:t>for which there is no method!</a:t>
            </a:r>
          </a:p>
        </p:txBody>
      </p:sp>
      <p:sp>
        <p:nvSpPr>
          <p:cNvPr id="359" name="Shape 359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Method Resolution</a:t>
            </a:r>
            <a:r>
              <a:rPr lang="en-US" dirty="0"/>
              <a:t> (2/3)</a:t>
            </a:r>
            <a:endParaRPr lang="en" dirty="0"/>
          </a:p>
        </p:txBody>
      </p:sp>
      <p:grpSp>
        <p:nvGrpSpPr>
          <p:cNvPr id="3" name="Group 2"/>
          <p:cNvGrpSpPr/>
          <p:nvPr/>
        </p:nvGrpSpPr>
        <p:grpSpPr>
          <a:xfrm>
            <a:off x="4264754" y="1323446"/>
            <a:ext cx="2001900" cy="2854336"/>
            <a:chOff x="6335600" y="1027612"/>
            <a:chExt cx="2001900" cy="2854336"/>
          </a:xfrm>
        </p:grpSpPr>
        <p:grpSp>
          <p:nvGrpSpPr>
            <p:cNvPr id="361" name="Shape 361"/>
            <p:cNvGrpSpPr/>
            <p:nvPr/>
          </p:nvGrpSpPr>
          <p:grpSpPr>
            <a:xfrm>
              <a:off x="6335600" y="1027612"/>
              <a:ext cx="2001900" cy="2854336"/>
              <a:chOff x="6449900" y="678489"/>
              <a:chExt cx="2001900" cy="2854336"/>
            </a:xfrm>
          </p:grpSpPr>
          <p:grpSp>
            <p:nvGrpSpPr>
              <p:cNvPr id="362" name="Shape 362"/>
              <p:cNvGrpSpPr/>
              <p:nvPr/>
            </p:nvGrpSpPr>
            <p:grpSpPr>
              <a:xfrm>
                <a:off x="6449900" y="678489"/>
                <a:ext cx="2001900" cy="1738786"/>
                <a:chOff x="5916500" y="1821489"/>
                <a:chExt cx="2001900" cy="1738786"/>
              </a:xfrm>
            </p:grpSpPr>
            <p:sp>
              <p:nvSpPr>
                <p:cNvPr id="363" name="Shape 363"/>
                <p:cNvSpPr txBox="1"/>
                <p:nvPr/>
              </p:nvSpPr>
              <p:spPr>
                <a:xfrm>
                  <a:off x="6080525" y="1821489"/>
                  <a:ext cx="1608000" cy="4800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600" u="sng" dirty="0">
                      <a:solidFill>
                        <a:srgbClr val="00B050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Car</a:t>
                  </a:r>
                </a:p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600" dirty="0">
                      <a:latin typeface="Consolas" charset="0"/>
                      <a:ea typeface="Consolas" charset="0"/>
                      <a:cs typeface="Consolas" charset="0"/>
                    </a:rPr>
                    <a:t>drive()</a:t>
                  </a:r>
                </a:p>
              </p:txBody>
            </p:sp>
            <p:sp>
              <p:nvSpPr>
                <p:cNvPr id="364" name="Shape 364"/>
                <p:cNvSpPr txBox="1"/>
                <p:nvPr/>
              </p:nvSpPr>
              <p:spPr>
                <a:xfrm>
                  <a:off x="5916500" y="2854075"/>
                  <a:ext cx="2001900" cy="7062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600" u="sng" dirty="0">
                      <a:solidFill>
                        <a:srgbClr val="FF40FF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Convertible</a:t>
                  </a:r>
                </a:p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600" dirty="0">
                      <a:latin typeface="Consolas" charset="0"/>
                      <a:ea typeface="Consolas" charset="0"/>
                      <a:cs typeface="Consolas" charset="0"/>
                    </a:rPr>
                    <a:t>drive()</a:t>
                  </a:r>
                </a:p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600" dirty="0" err="1">
                      <a:latin typeface="Consolas" charset="0"/>
                      <a:ea typeface="Consolas" charset="0"/>
                      <a:cs typeface="Consolas" charset="0"/>
                    </a:rPr>
                    <a:t>topDown</a:t>
                  </a:r>
                  <a:r>
                    <a:rPr lang="en" sz="1600" dirty="0">
                      <a:latin typeface="Consolas" charset="0"/>
                      <a:ea typeface="Consolas" charset="0"/>
                      <a:cs typeface="Consolas" charset="0"/>
                    </a:rPr>
                    <a:t>()</a:t>
                  </a:r>
                </a:p>
              </p:txBody>
            </p:sp>
          </p:grpSp>
          <p:sp>
            <p:nvSpPr>
              <p:cNvPr id="365" name="Shape 365"/>
              <p:cNvSpPr txBox="1"/>
              <p:nvPr/>
            </p:nvSpPr>
            <p:spPr>
              <a:xfrm>
                <a:off x="6449900" y="2960125"/>
                <a:ext cx="2001900" cy="572700"/>
              </a:xfrm>
              <a:prstGeom prst="rect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600" u="sng" dirty="0">
                    <a:solidFill>
                      <a:srgbClr val="FF9300"/>
                    </a:solidFill>
                    <a:latin typeface="Consolas" charset="0"/>
                    <a:ea typeface="Consolas" charset="0"/>
                    <a:cs typeface="Consolas" charset="0"/>
                  </a:rPr>
                  <a:t>Porsche</a:t>
                </a:r>
              </a:p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600" dirty="0">
                    <a:latin typeface="Consolas" charset="0"/>
                    <a:ea typeface="Consolas" charset="0"/>
                    <a:cs typeface="Consolas" charset="0"/>
                  </a:rPr>
                  <a:t>drive()</a:t>
                </a: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7249835" y="2777910"/>
              <a:ext cx="123672" cy="534223"/>
              <a:chOff x="4555041" y="1668977"/>
              <a:chExt cx="74989" cy="889609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 flipV="1">
                <a:off x="4592536" y="1916618"/>
                <a:ext cx="0" cy="64196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riangle 11"/>
              <p:cNvSpPr/>
              <p:nvPr/>
            </p:nvSpPr>
            <p:spPr>
              <a:xfrm>
                <a:off x="4555041" y="1668977"/>
                <a:ext cx="74989" cy="262005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7241789" y="1507613"/>
              <a:ext cx="123672" cy="552585"/>
              <a:chOff x="4555041" y="1668977"/>
              <a:chExt cx="74989" cy="920186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 flipV="1">
                <a:off x="4592536" y="1947195"/>
                <a:ext cx="0" cy="64196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riangle 14"/>
              <p:cNvSpPr/>
              <p:nvPr/>
            </p:nvSpPr>
            <p:spPr>
              <a:xfrm>
                <a:off x="4555041" y="1668977"/>
                <a:ext cx="74989" cy="262005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8" name="Picture 7" descr="A picture containing person, tree, cake, indoor&#10;&#10;Description automatically generated">
            <a:extLst>
              <a:ext uri="{FF2B5EF4-FFF2-40B4-BE49-F238E27FC236}">
                <a16:creationId xmlns:a16="http://schemas.microsoft.com/office/drawing/2014/main" id="{CE9F8B55-A8ED-DD41-A0CC-762451A41B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89" r="5135"/>
          <a:stretch/>
        </p:blipFill>
        <p:spPr>
          <a:xfrm>
            <a:off x="6414789" y="1323446"/>
            <a:ext cx="2648800" cy="2242279"/>
          </a:xfrm>
          <a:prstGeom prst="rect">
            <a:avLst/>
          </a:prstGeom>
        </p:spPr>
      </p:pic>
      <p:cxnSp>
        <p:nvCxnSpPr>
          <p:cNvPr id="19" name="Shape 644">
            <a:extLst>
              <a:ext uri="{FF2B5EF4-FFF2-40B4-BE49-F238E27FC236}">
                <a16:creationId xmlns:a16="http://schemas.microsoft.com/office/drawing/2014/main" id="{93E69B7A-E998-9C42-8720-0D7BC30C6FE7}"/>
              </a:ext>
            </a:extLst>
          </p:cNvPr>
          <p:cNvCxnSpPr>
            <a:cxnSpLocks/>
          </p:cNvCxnSpPr>
          <p:nvPr/>
        </p:nvCxnSpPr>
        <p:spPr>
          <a:xfrm flipV="1">
            <a:off x="8074137" y="2656204"/>
            <a:ext cx="309076" cy="717480"/>
          </a:xfrm>
          <a:prstGeom prst="straightConnector1">
            <a:avLst/>
          </a:prstGeom>
          <a:noFill/>
          <a:ln w="53975" cap="flat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2" name="Shape 644">
            <a:extLst>
              <a:ext uri="{FF2B5EF4-FFF2-40B4-BE49-F238E27FC236}">
                <a16:creationId xmlns:a16="http://schemas.microsoft.com/office/drawing/2014/main" id="{030A5A22-1BC6-BC48-BB4C-9A8021E77E99}"/>
              </a:ext>
            </a:extLst>
          </p:cNvPr>
          <p:cNvCxnSpPr>
            <a:cxnSpLocks/>
          </p:cNvCxnSpPr>
          <p:nvPr/>
        </p:nvCxnSpPr>
        <p:spPr>
          <a:xfrm flipV="1">
            <a:off x="8116848" y="2094287"/>
            <a:ext cx="513273" cy="1191497"/>
          </a:xfrm>
          <a:prstGeom prst="straightConnector1">
            <a:avLst/>
          </a:prstGeom>
          <a:noFill/>
          <a:ln w="53975" cap="flat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4" name="Shape 644">
            <a:extLst>
              <a:ext uri="{FF2B5EF4-FFF2-40B4-BE49-F238E27FC236}">
                <a16:creationId xmlns:a16="http://schemas.microsoft.com/office/drawing/2014/main" id="{49AC30FB-F05D-BC4F-9B44-CF13F8B619F6}"/>
              </a:ext>
            </a:extLst>
          </p:cNvPr>
          <p:cNvCxnSpPr>
            <a:cxnSpLocks/>
          </p:cNvCxnSpPr>
          <p:nvPr/>
        </p:nvCxnSpPr>
        <p:spPr>
          <a:xfrm flipV="1">
            <a:off x="8082385" y="1456656"/>
            <a:ext cx="825818" cy="1917028"/>
          </a:xfrm>
          <a:prstGeom prst="straightConnector1">
            <a:avLst/>
          </a:prstGeom>
          <a:noFill/>
          <a:ln w="53975" cap="flat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802510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0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 txBox="1">
            <a:spLocks noGrp="1"/>
          </p:cNvSpPr>
          <p:nvPr>
            <p:ph type="body" idx="1"/>
          </p:nvPr>
        </p:nvSpPr>
        <p:spPr>
          <a:xfrm>
            <a:off x="278296" y="1123123"/>
            <a:ext cx="5023432" cy="3509202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" dirty="0"/>
              <a:t>When we call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drive()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on a </a:t>
            </a:r>
            <a:r>
              <a:rPr lang="en" dirty="0">
                <a:solidFill>
                  <a:srgbClr val="FF9300"/>
                </a:solidFill>
                <a:latin typeface="Consolas" charset="0"/>
                <a:ea typeface="Consolas" charset="0"/>
                <a:cs typeface="Consolas" charset="0"/>
              </a:rPr>
              <a:t>Porsche</a:t>
            </a:r>
            <a:r>
              <a:rPr lang="en" dirty="0"/>
              <a:t>, Java</a:t>
            </a:r>
            <a:r>
              <a:rPr lang="en-US" dirty="0"/>
              <a:t> compiler</a:t>
            </a:r>
            <a:r>
              <a:rPr lang="en" dirty="0"/>
              <a:t> executes the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drive()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method defined in </a:t>
            </a:r>
            <a:r>
              <a:rPr lang="en" dirty="0">
                <a:solidFill>
                  <a:srgbClr val="FF9300"/>
                </a:solidFill>
                <a:latin typeface="Consolas" charset="0"/>
                <a:ea typeface="Consolas" charset="0"/>
                <a:cs typeface="Consolas" charset="0"/>
              </a:rPr>
              <a:t>Porsche</a:t>
            </a:r>
          </a:p>
          <a:p>
            <a:pPr lvl="0">
              <a:lnSpc>
                <a:spcPct val="100000"/>
              </a:lnSpc>
            </a:pPr>
            <a:r>
              <a:rPr lang="en" dirty="0"/>
              <a:t>When we call </a:t>
            </a:r>
            <a:r>
              <a:rPr lang="en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topDown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on a </a:t>
            </a:r>
            <a:r>
              <a:rPr lang="en" dirty="0">
                <a:solidFill>
                  <a:srgbClr val="FF9300"/>
                </a:solidFill>
                <a:latin typeface="Consolas" charset="0"/>
                <a:ea typeface="Consolas" charset="0"/>
                <a:cs typeface="Consolas" charset="0"/>
              </a:rPr>
              <a:t>Porsche</a:t>
            </a:r>
            <a:r>
              <a:rPr lang="en" dirty="0"/>
              <a:t>, Java</a:t>
            </a:r>
            <a:r>
              <a:rPr lang="en-US" dirty="0"/>
              <a:t> compiler</a:t>
            </a:r>
            <a:r>
              <a:rPr lang="en" dirty="0"/>
              <a:t> executes the </a:t>
            </a:r>
            <a:r>
              <a:rPr lang="en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topDown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method defined in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</a:p>
        </p:txBody>
      </p:sp>
      <p:sp>
        <p:nvSpPr>
          <p:cNvPr id="370" name="Shape 370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Method Resolution</a:t>
            </a:r>
            <a:r>
              <a:rPr lang="en-US" dirty="0"/>
              <a:t> (3/3)</a:t>
            </a:r>
            <a:endParaRPr lang="en" dirty="0"/>
          </a:p>
        </p:txBody>
      </p:sp>
      <p:grpSp>
        <p:nvGrpSpPr>
          <p:cNvPr id="27" name="Group 26"/>
          <p:cNvGrpSpPr/>
          <p:nvPr/>
        </p:nvGrpSpPr>
        <p:grpSpPr>
          <a:xfrm>
            <a:off x="6335600" y="1027612"/>
            <a:ext cx="2001900" cy="2854336"/>
            <a:chOff x="6335600" y="1027612"/>
            <a:chExt cx="2001900" cy="2854336"/>
          </a:xfrm>
        </p:grpSpPr>
        <p:grpSp>
          <p:nvGrpSpPr>
            <p:cNvPr id="28" name="Shape 361"/>
            <p:cNvGrpSpPr/>
            <p:nvPr/>
          </p:nvGrpSpPr>
          <p:grpSpPr>
            <a:xfrm>
              <a:off x="6335600" y="1027612"/>
              <a:ext cx="2001900" cy="2854336"/>
              <a:chOff x="6449900" y="678489"/>
              <a:chExt cx="2001900" cy="2854336"/>
            </a:xfrm>
          </p:grpSpPr>
          <p:grpSp>
            <p:nvGrpSpPr>
              <p:cNvPr id="35" name="Shape 362"/>
              <p:cNvGrpSpPr/>
              <p:nvPr/>
            </p:nvGrpSpPr>
            <p:grpSpPr>
              <a:xfrm>
                <a:off x="6449900" y="678489"/>
                <a:ext cx="2001900" cy="1738786"/>
                <a:chOff x="5916500" y="1821489"/>
                <a:chExt cx="2001900" cy="1738786"/>
              </a:xfrm>
            </p:grpSpPr>
            <p:sp>
              <p:nvSpPr>
                <p:cNvPr id="37" name="Shape 363"/>
                <p:cNvSpPr txBox="1"/>
                <p:nvPr/>
              </p:nvSpPr>
              <p:spPr>
                <a:xfrm>
                  <a:off x="6080525" y="1821489"/>
                  <a:ext cx="1608000" cy="4800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600" u="sng" dirty="0">
                      <a:solidFill>
                        <a:srgbClr val="00B050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Car</a:t>
                  </a:r>
                </a:p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600" dirty="0">
                      <a:latin typeface="Consolas" charset="0"/>
                      <a:ea typeface="Consolas" charset="0"/>
                      <a:cs typeface="Consolas" charset="0"/>
                    </a:rPr>
                    <a:t>drive()</a:t>
                  </a:r>
                </a:p>
              </p:txBody>
            </p:sp>
            <p:sp>
              <p:nvSpPr>
                <p:cNvPr id="38" name="Shape 364"/>
                <p:cNvSpPr txBox="1"/>
                <p:nvPr/>
              </p:nvSpPr>
              <p:spPr>
                <a:xfrm>
                  <a:off x="5916500" y="2854075"/>
                  <a:ext cx="2001900" cy="7062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600" u="sng" dirty="0">
                      <a:solidFill>
                        <a:srgbClr val="FF40FF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Convertible</a:t>
                  </a:r>
                </a:p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600" dirty="0">
                      <a:latin typeface="Consolas" charset="0"/>
                      <a:ea typeface="Consolas" charset="0"/>
                      <a:cs typeface="Consolas" charset="0"/>
                    </a:rPr>
                    <a:t>drive()</a:t>
                  </a:r>
                </a:p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1600" dirty="0" err="1">
                      <a:latin typeface="Consolas" charset="0"/>
                      <a:ea typeface="Consolas" charset="0"/>
                      <a:cs typeface="Consolas" charset="0"/>
                    </a:rPr>
                    <a:t>topDown</a:t>
                  </a:r>
                  <a:r>
                    <a:rPr lang="en" sz="1600" dirty="0">
                      <a:latin typeface="Consolas" charset="0"/>
                      <a:ea typeface="Consolas" charset="0"/>
                      <a:cs typeface="Consolas" charset="0"/>
                    </a:rPr>
                    <a:t>()</a:t>
                  </a:r>
                </a:p>
              </p:txBody>
            </p:sp>
          </p:grpSp>
          <p:sp>
            <p:nvSpPr>
              <p:cNvPr id="36" name="Shape 365"/>
              <p:cNvSpPr txBox="1"/>
              <p:nvPr/>
            </p:nvSpPr>
            <p:spPr>
              <a:xfrm>
                <a:off x="6449900" y="2960125"/>
                <a:ext cx="2001900" cy="572700"/>
              </a:xfrm>
              <a:prstGeom prst="rect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600" u="sng" dirty="0">
                    <a:solidFill>
                      <a:srgbClr val="FF9300"/>
                    </a:solidFill>
                    <a:latin typeface="Consolas" charset="0"/>
                    <a:ea typeface="Consolas" charset="0"/>
                    <a:cs typeface="Consolas" charset="0"/>
                  </a:rPr>
                  <a:t>Porsche</a:t>
                </a:r>
              </a:p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600" dirty="0">
                    <a:latin typeface="Consolas" charset="0"/>
                    <a:ea typeface="Consolas" charset="0"/>
                    <a:cs typeface="Consolas" charset="0"/>
                  </a:rPr>
                  <a:t>drive()</a:t>
                </a:r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7249835" y="2777910"/>
              <a:ext cx="123672" cy="534223"/>
              <a:chOff x="4555041" y="1668977"/>
              <a:chExt cx="74989" cy="889609"/>
            </a:xfrm>
          </p:grpSpPr>
          <p:cxnSp>
            <p:nvCxnSpPr>
              <p:cNvPr id="33" name="Straight Connector 32"/>
              <p:cNvCxnSpPr/>
              <p:nvPr/>
            </p:nvCxnSpPr>
            <p:spPr>
              <a:xfrm flipV="1">
                <a:off x="4592536" y="1916618"/>
                <a:ext cx="0" cy="64196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Triangle 33"/>
              <p:cNvSpPr/>
              <p:nvPr/>
            </p:nvSpPr>
            <p:spPr>
              <a:xfrm>
                <a:off x="4555041" y="1668977"/>
                <a:ext cx="74989" cy="262005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7241789" y="1507613"/>
              <a:ext cx="123672" cy="552585"/>
              <a:chOff x="4555041" y="1668977"/>
              <a:chExt cx="74989" cy="920186"/>
            </a:xfrm>
          </p:grpSpPr>
          <p:cxnSp>
            <p:nvCxnSpPr>
              <p:cNvPr id="31" name="Straight Connector 30"/>
              <p:cNvCxnSpPr/>
              <p:nvPr/>
            </p:nvCxnSpPr>
            <p:spPr>
              <a:xfrm flipV="1">
                <a:off x="4592536" y="1947195"/>
                <a:ext cx="0" cy="64196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riangle 31"/>
              <p:cNvSpPr/>
              <p:nvPr/>
            </p:nvSpPr>
            <p:spPr>
              <a:xfrm>
                <a:off x="4555041" y="1668977"/>
                <a:ext cx="74989" cy="262005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43" name="Shape 644"/>
          <p:cNvCxnSpPr/>
          <p:nvPr/>
        </p:nvCxnSpPr>
        <p:spPr>
          <a:xfrm rot="10800000">
            <a:off x="5301728" y="2973367"/>
            <a:ext cx="0" cy="458999"/>
          </a:xfrm>
          <a:prstGeom prst="straightConnector1">
            <a:avLst/>
          </a:prstGeom>
          <a:noFill/>
          <a:ln w="19050" cap="flat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46" name="Shape 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938" y="967522"/>
            <a:ext cx="495575" cy="391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Shape 6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2267" y="3133049"/>
            <a:ext cx="1004282" cy="125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Shape 6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4254" y="1932625"/>
            <a:ext cx="1004282" cy="1250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464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" dirty="0"/>
              <a:t>Let’s use the car inheritance relationship in an actual program</a:t>
            </a:r>
          </a:p>
          <a:p>
            <a:pPr lvl="0"/>
            <a:r>
              <a:rPr lang="en" dirty="0"/>
              <a:t>Remember the race program from last lecture?</a:t>
            </a:r>
          </a:p>
          <a:p>
            <a:pPr lvl="0"/>
            <a:r>
              <a:rPr lang="en" dirty="0"/>
              <a:t>Silly Premise</a:t>
            </a:r>
          </a:p>
          <a:p>
            <a:pPr lvl="1"/>
            <a:r>
              <a:rPr lang="en-US" dirty="0"/>
              <a:t>t</a:t>
            </a:r>
            <a:r>
              <a:rPr lang="en" dirty="0"/>
              <a:t>he department received a </a:t>
            </a:r>
            <a:r>
              <a:rPr lang="en" dirty="0">
                <a:solidFill>
                  <a:srgbClr val="FF9300"/>
                </a:solidFill>
              </a:rPr>
              <a:t>~</a:t>
            </a:r>
            <a:r>
              <a:rPr lang="en" dirty="0">
                <a:solidFill>
                  <a:srgbClr val="FF40FF"/>
                </a:solidFill>
              </a:rPr>
              <a:t>m</a:t>
            </a:r>
            <a:r>
              <a:rPr lang="en" dirty="0">
                <a:solidFill>
                  <a:srgbClr val="B646FF"/>
                </a:solidFill>
              </a:rPr>
              <a:t>y</a:t>
            </a:r>
            <a:r>
              <a:rPr lang="en" dirty="0">
                <a:solidFill>
                  <a:srgbClr val="00B050"/>
                </a:solidFill>
              </a:rPr>
              <a:t>s</a:t>
            </a:r>
            <a:r>
              <a:rPr lang="en" dirty="0">
                <a:solidFill>
                  <a:srgbClr val="FF9300"/>
                </a:solidFill>
              </a:rPr>
              <a:t>t</a:t>
            </a:r>
            <a:r>
              <a:rPr lang="en" dirty="0">
                <a:solidFill>
                  <a:srgbClr val="FF40FF"/>
                </a:solidFill>
              </a:rPr>
              <a:t>e</a:t>
            </a:r>
            <a:r>
              <a:rPr lang="en" dirty="0">
                <a:solidFill>
                  <a:srgbClr val="B646FF"/>
                </a:solidFill>
              </a:rPr>
              <a:t>r</a:t>
            </a:r>
            <a:r>
              <a:rPr lang="en" dirty="0">
                <a:solidFill>
                  <a:srgbClr val="00B050"/>
                </a:solidFill>
              </a:rPr>
              <a:t>i</a:t>
            </a:r>
            <a:r>
              <a:rPr lang="en" dirty="0">
                <a:solidFill>
                  <a:srgbClr val="FF9300"/>
                </a:solidFill>
              </a:rPr>
              <a:t>o</a:t>
            </a:r>
            <a:r>
              <a:rPr lang="en" dirty="0">
                <a:solidFill>
                  <a:srgbClr val="FF40FF"/>
                </a:solidFill>
              </a:rPr>
              <a:t>u</a:t>
            </a:r>
            <a:r>
              <a:rPr lang="en" dirty="0">
                <a:solidFill>
                  <a:srgbClr val="B646FF"/>
                </a:solidFill>
              </a:rPr>
              <a:t>s</a:t>
            </a:r>
            <a:r>
              <a:rPr lang="en" dirty="0">
                <a:solidFill>
                  <a:srgbClr val="00B050"/>
                </a:solidFill>
              </a:rPr>
              <a:t>~</a:t>
            </a:r>
            <a:r>
              <a:rPr lang="en" dirty="0"/>
              <a:t> donation and can now afford to give all TAs cars! (we wish)</a:t>
            </a:r>
          </a:p>
          <a:p>
            <a:pPr lvl="1"/>
            <a:r>
              <a:rPr lang="en-US" dirty="0"/>
              <a:t>Lucy </a:t>
            </a:r>
            <a:r>
              <a:rPr lang="en" dirty="0"/>
              <a:t>and </a:t>
            </a:r>
            <a:r>
              <a:rPr lang="en-US" dirty="0"/>
              <a:t>Angel </a:t>
            </a:r>
            <a:r>
              <a:rPr lang="en" dirty="0"/>
              <a:t>want to race from their dorms to the CIT in their brand new cars</a:t>
            </a:r>
          </a:p>
          <a:p>
            <a:pPr lvl="2"/>
            <a:r>
              <a:rPr lang="en-US" dirty="0"/>
              <a:t>w</a:t>
            </a:r>
            <a:r>
              <a:rPr lang="en" dirty="0" err="1"/>
              <a:t>hoever</a:t>
            </a:r>
            <a:r>
              <a:rPr lang="en" dirty="0"/>
              <a:t> gets there first, wins! </a:t>
            </a:r>
          </a:p>
          <a:p>
            <a:pPr lvl="2"/>
            <a:r>
              <a:rPr lang="en-US" dirty="0" err="1"/>
              <a:t>yo</a:t>
            </a:r>
            <a:r>
              <a:rPr lang="en" dirty="0"/>
              <a:t>u get to choose which car they get to use</a:t>
            </a:r>
          </a:p>
        </p:txBody>
      </p:sp>
      <p:sp>
        <p:nvSpPr>
          <p:cNvPr id="381" name="Shape 381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/>
              <a:t>Inheritance Example</a:t>
            </a:r>
          </a:p>
        </p:txBody>
      </p:sp>
    </p:spTree>
    <p:extLst>
      <p:ext uri="{BB962C8B-B14F-4D97-AF65-F5344CB8AC3E}">
        <p14:creationId xmlns:p14="http://schemas.microsoft.com/office/powerpoint/2010/main" val="1021910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2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>
            <a:spLocks noGrp="1"/>
          </p:cNvSpPr>
          <p:nvPr>
            <p:ph type="body" idx="1"/>
          </p:nvPr>
        </p:nvSpPr>
        <p:spPr>
          <a:xfrm>
            <a:off x="134177" y="1067715"/>
            <a:ext cx="8850797" cy="3509202"/>
          </a:xfrm>
        </p:spPr>
        <p:txBody>
          <a:bodyPr>
            <a:noAutofit/>
          </a:bodyPr>
          <a:lstStyle/>
          <a:p>
            <a:pPr lvl="0">
              <a:lnSpc>
                <a:spcPct val="150000"/>
              </a:lnSpc>
            </a:pPr>
            <a:r>
              <a:rPr lang="en" dirty="0"/>
              <a:t>Transportation classes that implement the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Transporter</a:t>
            </a:r>
            <a:r>
              <a:rPr lang="en" dirty="0">
                <a:solidFill>
                  <a:srgbClr val="00B050"/>
                </a:solidFill>
              </a:rPr>
              <a:t> </a:t>
            </a:r>
            <a:r>
              <a:rPr lang="en" dirty="0"/>
              <a:t>interface</a:t>
            </a:r>
          </a:p>
          <a:p>
            <a:pPr lvl="0">
              <a:lnSpc>
                <a:spcPct val="150000"/>
              </a:lnSpc>
            </a:pPr>
            <a:r>
              <a:rPr lang="en" dirty="0"/>
              <a:t>A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Racer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class that has a</a:t>
            </a:r>
            <a:r>
              <a:rPr lang="en-US" dirty="0"/>
              <a:t> </a:t>
            </a:r>
            <a:r>
              <a:rPr lang="en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useTransportation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Transporter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ransport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method</a:t>
            </a:r>
          </a:p>
          <a:p>
            <a:pPr lvl="0">
              <a:lnSpc>
                <a:spcPct val="150000"/>
              </a:lnSpc>
            </a:pPr>
            <a:r>
              <a:rPr lang="en" dirty="0"/>
              <a:t>A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Race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class that contains the transportation classes and the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Racer</a:t>
            </a:r>
            <a:r>
              <a:rPr lang="en" dirty="0"/>
              <a:t>s</a:t>
            </a:r>
          </a:p>
        </p:txBody>
      </p:sp>
      <p:sp>
        <p:nvSpPr>
          <p:cNvPr id="387" name="Shape 387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Last lecture’s final design</a:t>
            </a:r>
          </a:p>
        </p:txBody>
      </p:sp>
    </p:spTree>
    <p:extLst>
      <p:ext uri="{BB962C8B-B14F-4D97-AF65-F5344CB8AC3E}">
        <p14:creationId xmlns:p14="http://schemas.microsoft.com/office/powerpoint/2010/main" val="147898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8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body" idx="1"/>
          </p:nvPr>
        </p:nvSpPr>
        <p:spPr>
          <a:xfrm>
            <a:off x="4629977" y="948313"/>
            <a:ext cx="4336773" cy="3509202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" dirty="0"/>
              <a:t>With last lecture’s example, we used polymorphism to pass in different types of transportation to the</a:t>
            </a:r>
            <a:r>
              <a:rPr lang="en-US" dirty="0"/>
              <a:t>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useTransportation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/>
              <a:t>method of the</a:t>
            </a:r>
            <a:r>
              <a:rPr lang="en" dirty="0"/>
              <a:t>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Racer</a:t>
            </a:r>
            <a:r>
              <a:rPr lang="en" dirty="0"/>
              <a:t> class</a:t>
            </a:r>
          </a:p>
        </p:txBody>
      </p:sp>
      <p:sp>
        <p:nvSpPr>
          <p:cNvPr id="393" name="Shape 393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A refresher on polymorphism</a:t>
            </a:r>
            <a:r>
              <a:rPr lang="en-US" dirty="0"/>
              <a:t> (1/2)</a:t>
            </a:r>
            <a:endParaRPr lang="en" dirty="0"/>
          </a:p>
        </p:txBody>
      </p:sp>
      <p:sp>
        <p:nvSpPr>
          <p:cNvPr id="7" name="Shape 406"/>
          <p:cNvSpPr txBox="1"/>
          <p:nvPr/>
        </p:nvSpPr>
        <p:spPr>
          <a:xfrm>
            <a:off x="139225" y="3024566"/>
            <a:ext cx="6180552" cy="2085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Racer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r>
              <a:rPr lang="en-US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/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/previous 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useTransportation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Transporter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transport)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transport.move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sp>
        <p:nvSpPr>
          <p:cNvPr id="8" name="Shape 407"/>
          <p:cNvSpPr txBox="1"/>
          <p:nvPr/>
        </p:nvSpPr>
        <p:spPr>
          <a:xfrm>
            <a:off x="139225" y="903175"/>
            <a:ext cx="4930316" cy="20686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Race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    private Racer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_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lucy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;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</a:t>
            </a:r>
            <a:r>
              <a:rPr lang="en-US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other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    public void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startRace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_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lucy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.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useTransportation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new Bike()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);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    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39225" y="2997672"/>
            <a:ext cx="46479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672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4" grpId="0" build="p"/>
      <p:bldP spid="7" grpId="0"/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 txBox="1">
            <a:spLocks noGrp="1"/>
          </p:cNvSpPr>
          <p:nvPr>
            <p:ph type="body" idx="1"/>
          </p:nvPr>
        </p:nvSpPr>
        <p:spPr>
          <a:xfrm>
            <a:off x="56618" y="895547"/>
            <a:ext cx="5219717" cy="3964353"/>
          </a:xfrm>
        </p:spPr>
        <p:txBody>
          <a:bodyPr>
            <a:normAutofit fontScale="92500" lnSpcReduction="20000"/>
          </a:bodyPr>
          <a:lstStyle/>
          <a:p>
            <a:pPr lvl="0">
              <a:lnSpc>
                <a:spcPct val="100000"/>
              </a:lnSpc>
            </a:pPr>
            <a:r>
              <a:rPr lang="en-US" dirty="0"/>
              <a:t>A list of transporters can include cars, bikes, planes... but the only method we can call on each transporter is the move method defined by the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Transporter</a:t>
            </a:r>
            <a:r>
              <a:rPr lang="en-US" dirty="0"/>
              <a:t> interface</a:t>
            </a:r>
            <a:endParaRPr lang="en" dirty="0"/>
          </a:p>
          <a:p>
            <a:pPr lvl="0"/>
            <a:r>
              <a:rPr lang="en" dirty="0"/>
              <a:t>We can only call methods that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Transporter</a:t>
            </a:r>
            <a:r>
              <a:rPr lang="en" dirty="0">
                <a:solidFill>
                  <a:srgbClr val="00B050"/>
                </a:solidFill>
              </a:rPr>
              <a:t> </a:t>
            </a:r>
            <a:r>
              <a:rPr lang="en" dirty="0"/>
              <a:t>declares</a:t>
            </a:r>
          </a:p>
          <a:p>
            <a:pPr lvl="1"/>
            <a:r>
              <a:rPr lang="en-US" dirty="0"/>
              <a:t>w</a:t>
            </a:r>
            <a:r>
              <a:rPr lang="en" dirty="0"/>
              <a:t>e sacrifice </a:t>
            </a:r>
            <a:r>
              <a:rPr lang="en" dirty="0" err="1"/>
              <a:t>speci</a:t>
            </a:r>
            <a:r>
              <a:rPr lang="en-US" dirty="0" err="1"/>
              <a:t>ficity</a:t>
            </a:r>
            <a:r>
              <a:rPr lang="en" dirty="0"/>
              <a:t> for generality</a:t>
            </a:r>
            <a:endParaRPr lang="en-US" dirty="0"/>
          </a:p>
          <a:p>
            <a:r>
              <a:rPr lang="en-US" dirty="0"/>
              <a:t>Why is this useful?</a:t>
            </a:r>
          </a:p>
          <a:p>
            <a:pPr lvl="1"/>
            <a:r>
              <a:rPr lang="en-US" dirty="0"/>
              <a:t>allows us to interact with more objects generally</a:t>
            </a:r>
          </a:p>
          <a:p>
            <a:pPr lvl="1"/>
            <a:r>
              <a:rPr lang="en-US" dirty="0"/>
              <a:t>i.e., a list of </a:t>
            </a:r>
            <a:r>
              <a:rPr lang="en-US" dirty="0">
                <a:solidFill>
                  <a:srgbClr val="00B050"/>
                </a:solidFill>
              </a:rPr>
              <a:t>Transporters</a:t>
            </a:r>
          </a:p>
          <a:p>
            <a:pPr lvl="2"/>
            <a:r>
              <a:rPr lang="en-US" dirty="0"/>
              <a:t>can’t have a list of </a:t>
            </a:r>
            <a:r>
              <a:rPr lang="en-US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dirty="0"/>
              <a:t>s and </a:t>
            </a:r>
            <a:r>
              <a:rPr lang="en-US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Bike</a:t>
            </a:r>
            <a:r>
              <a:rPr lang="en-US" dirty="0"/>
              <a:t>s</a:t>
            </a:r>
            <a:endParaRPr lang="en" dirty="0"/>
          </a:p>
        </p:txBody>
      </p:sp>
      <p:sp>
        <p:nvSpPr>
          <p:cNvPr id="401" name="Shape 401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A refresher on polymorphism</a:t>
            </a:r>
            <a:r>
              <a:rPr lang="en-US" dirty="0"/>
              <a:t> (2/2)</a:t>
            </a:r>
            <a:endParaRPr lang="en" dirty="0"/>
          </a:p>
        </p:txBody>
      </p:sp>
      <p:sp>
        <p:nvSpPr>
          <p:cNvPr id="403" name="Shape 403"/>
          <p:cNvSpPr txBox="1"/>
          <p:nvPr/>
        </p:nvSpPr>
        <p:spPr>
          <a:xfrm>
            <a:off x="5045579" y="2119077"/>
            <a:ext cx="4098421" cy="13799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Transporter 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bike = </a:t>
            </a:r>
            <a:r>
              <a:rPr lang="en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 Bike</a:t>
            </a:r>
            <a:r>
              <a:rPr lang="en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;</a:t>
            </a:r>
            <a:endParaRPr sz="1800" dirty="0">
              <a:latin typeface="Consolas" charset="0"/>
              <a:ea typeface="Consolas" charset="0"/>
              <a:cs typeface="Consolas" charset="0"/>
            </a:endParaRPr>
          </a:p>
          <a:p>
            <a:pPr lvl="0">
              <a:spcBef>
                <a:spcPts val="0"/>
              </a:spcBef>
              <a:buNone/>
            </a:pPr>
            <a:endParaRPr sz="1800" dirty="0">
              <a:latin typeface="Consolas" charset="0"/>
              <a:ea typeface="Consolas" charset="0"/>
              <a:cs typeface="Consolas" charset="0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Transporter 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car = </a:t>
            </a:r>
            <a:r>
              <a:rPr lang="en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 Car</a:t>
            </a:r>
            <a:r>
              <a:rPr lang="en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2621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2" grpId="0" uiExpand="1" build="p"/>
      <p:bldP spid="40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 txBox="1"/>
          <p:nvPr/>
        </p:nvSpPr>
        <p:spPr>
          <a:xfrm>
            <a:off x="718064" y="1100095"/>
            <a:ext cx="7698972" cy="358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/>
          </a:bodyPr>
          <a:lstStyle/>
          <a:p>
            <a:pPr>
              <a:buSzPts val="2400"/>
            </a:pPr>
            <a:r>
              <a:rPr lang="en" sz="1800"/>
              <a:t>In general, how is the pace of in-class lectures?</a:t>
            </a:r>
            <a:endParaRPr sz="1050"/>
          </a:p>
          <a:p>
            <a:pPr>
              <a:buClr>
                <a:schemeClr val="dk1"/>
              </a:buClr>
              <a:buSzPts val="2400"/>
            </a:pPr>
            <a:endParaRPr sz="1800"/>
          </a:p>
          <a:p>
            <a:pPr marL="342900" indent="-342900">
              <a:buSzPts val="2400"/>
              <a:buFont typeface="Merriweather Sans"/>
              <a:buAutoNum type="alphaUcPeriod"/>
            </a:pPr>
            <a:r>
              <a:rPr lang="en" sz="1800"/>
              <a:t>Moves too slowly</a:t>
            </a:r>
            <a:endParaRPr sz="1050"/>
          </a:p>
          <a:p>
            <a:pPr marL="342900" indent="-342900">
              <a:buSzPts val="2400"/>
              <a:buFont typeface="Merriweather Sans"/>
              <a:buAutoNum type="alphaUcPeriod"/>
            </a:pPr>
            <a:r>
              <a:rPr lang="en" sz="1800"/>
              <a:t>About right</a:t>
            </a:r>
            <a:endParaRPr sz="1050"/>
          </a:p>
          <a:p>
            <a:pPr marL="342900" indent="-342900">
              <a:buSzPts val="2400"/>
              <a:buFont typeface="Merriweather Sans"/>
              <a:buAutoNum type="alphaUcPeriod"/>
            </a:pPr>
            <a:r>
              <a:rPr lang="en" sz="1800"/>
              <a:t>Moves too quickly</a:t>
            </a:r>
            <a:endParaRPr sz="1050"/>
          </a:p>
        </p:txBody>
      </p:sp>
      <p:sp>
        <p:nvSpPr>
          <p:cNvPr id="135" name="Google Shape;135;p6"/>
          <p:cNvSpPr txBox="1"/>
          <p:nvPr/>
        </p:nvSpPr>
        <p:spPr>
          <a:xfrm>
            <a:off x="718065" y="463732"/>
            <a:ext cx="7698971" cy="635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rm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" sz="2700" b="1" dirty="0"/>
              <a:t>Top Hat Question: Lectures</a:t>
            </a:r>
            <a:endParaRPr sz="1050" dirty="0"/>
          </a:p>
        </p:txBody>
      </p:sp>
      <p:pic>
        <p:nvPicPr>
          <p:cNvPr id="136" name="Google Shape;136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36013" y="2615587"/>
            <a:ext cx="3029962" cy="2074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819" y="2615587"/>
            <a:ext cx="3883636" cy="207423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F11AC2-CE94-E94C-A8B4-7CE329B6EC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5DC9426-BF23-1049-A5DE-CB4E35C5199A}" type="slidenum">
              <a:rPr lang="en-US" smtClean="0"/>
              <a:pPr/>
              <a:t>4</a:t>
            </a:fld>
            <a:r>
              <a:rPr lang="en-US"/>
              <a:t> / 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65742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/>
              <a:t>Inheritance Example</a:t>
            </a:r>
          </a:p>
        </p:txBody>
      </p:sp>
      <p:sp>
        <p:nvSpPr>
          <p:cNvPr id="6" name="Shape 409"/>
          <p:cNvSpPr txBox="1">
            <a:spLocks/>
          </p:cNvSpPr>
          <p:nvPr/>
        </p:nvSpPr>
        <p:spPr>
          <a:xfrm>
            <a:off x="278295" y="1106794"/>
            <a:ext cx="8577469" cy="38740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63550" indent="-40163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.LucidaGrandeUI" charset="0"/>
              <a:buChar char="●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866775" indent="-4095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Courier New" charset="0"/>
              <a:buChar char="o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316038" indent="-401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Wingdings" charset="2"/>
              <a:buChar char="§"/>
              <a:tabLst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779588" indent="-4079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228850" indent="-400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" sz="2000" dirty="0"/>
              <a:t>What classes will we need for this lecture’s program?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o</a:t>
            </a:r>
            <a:r>
              <a:rPr lang="en" sz="1800" dirty="0" err="1"/>
              <a:t>ld</a:t>
            </a:r>
            <a:r>
              <a:rPr lang="en" sz="1800" dirty="0"/>
              <a:t>: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App</a:t>
            </a:r>
            <a:r>
              <a:rPr lang="en" sz="1800" dirty="0"/>
              <a:t>,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Racer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n</a:t>
            </a:r>
            <a:r>
              <a:rPr lang="en" sz="1800" dirty="0" err="1"/>
              <a:t>ew</a:t>
            </a:r>
            <a:r>
              <a:rPr lang="en" sz="1800" dirty="0"/>
              <a:t>: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800" dirty="0"/>
              <a:t>,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1800" dirty="0"/>
              <a:t>,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sz="1800" dirty="0"/>
              <a:t>,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Van</a:t>
            </a:r>
          </a:p>
          <a:p>
            <a:pPr>
              <a:lnSpc>
                <a:spcPct val="100000"/>
              </a:lnSpc>
            </a:pPr>
            <a:r>
              <a:rPr lang="en" sz="2000" dirty="0"/>
              <a:t>Rather than using any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Transporter</a:t>
            </a:r>
            <a:r>
              <a:rPr lang="en" sz="2000" dirty="0"/>
              <a:t>, </a:t>
            </a:r>
            <a:r>
              <a:rPr lang="en-US" sz="2000" dirty="0"/>
              <a:t>Lucy </a:t>
            </a:r>
            <a:r>
              <a:rPr lang="en" sz="2000" dirty="0"/>
              <a:t>and </a:t>
            </a:r>
            <a:r>
              <a:rPr lang="en-US" sz="2000" dirty="0"/>
              <a:t>Angel </a:t>
            </a:r>
            <a:r>
              <a:rPr lang="en" sz="2000" dirty="0"/>
              <a:t>are limited to only using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sz="2000" dirty="0"/>
              <a:t>s</a:t>
            </a:r>
            <a:endParaRPr lang="en" sz="2000" dirty="0"/>
          </a:p>
          <a:p>
            <a:pPr lvl="1">
              <a:lnSpc>
                <a:spcPct val="100000"/>
              </a:lnSpc>
            </a:pPr>
            <a:r>
              <a:rPr lang="en-US" sz="1800" dirty="0"/>
              <a:t>f</a:t>
            </a:r>
            <a:r>
              <a:rPr lang="en" sz="1800" dirty="0"/>
              <a:t>or now, transportation options have moved from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Bike</a:t>
            </a:r>
            <a:r>
              <a:rPr lang="en" sz="1800" dirty="0">
                <a:solidFill>
                  <a:srgbClr val="FF40FF"/>
                </a:solidFill>
              </a:rPr>
              <a:t> </a:t>
            </a:r>
            <a:r>
              <a:rPr lang="en" sz="1800" dirty="0"/>
              <a:t>and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800" dirty="0">
                <a:solidFill>
                  <a:srgbClr val="FF40FF"/>
                </a:solidFill>
              </a:rPr>
              <a:t> </a:t>
            </a:r>
            <a:r>
              <a:rPr lang="en" sz="1800" dirty="0"/>
              <a:t>to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1800" dirty="0"/>
              <a:t>,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sz="1800" dirty="0"/>
              <a:t>, and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Van</a:t>
            </a:r>
          </a:p>
          <a:p>
            <a:pPr>
              <a:lnSpc>
                <a:spcPct val="100000"/>
              </a:lnSpc>
            </a:pPr>
            <a:r>
              <a:rPr lang="en" sz="2000" dirty="0"/>
              <a:t>How do we modify </a:t>
            </a:r>
            <a:r>
              <a:rPr lang="en" sz="2000" dirty="0">
                <a:latin typeface="Consolas" charset="0"/>
                <a:ea typeface="Consolas" charset="0"/>
                <a:cs typeface="Consolas" charset="0"/>
              </a:rPr>
              <a:t>Racer</a:t>
            </a:r>
            <a:r>
              <a:rPr lang="en" sz="2000" dirty="0"/>
              <a:t>’s </a:t>
            </a:r>
            <a:r>
              <a:rPr lang="en" sz="20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useTransportation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sz="2000" dirty="0">
                <a:solidFill>
                  <a:srgbClr val="0000FF"/>
                </a:solidFill>
              </a:rPr>
              <a:t> </a:t>
            </a:r>
            <a:r>
              <a:rPr lang="en" sz="2000" dirty="0"/>
              <a:t>method to reflect that?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c</a:t>
            </a:r>
            <a:r>
              <a:rPr lang="en" sz="1800" dirty="0"/>
              <a:t>an we use polymorphism here?</a:t>
            </a:r>
          </a:p>
        </p:txBody>
      </p:sp>
    </p:spTree>
    <p:extLst>
      <p:ext uri="{BB962C8B-B14F-4D97-AF65-F5344CB8AC3E}">
        <p14:creationId xmlns:p14="http://schemas.microsoft.com/office/powerpoint/2010/main" val="407544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 txBox="1">
            <a:spLocks noGrp="1"/>
          </p:cNvSpPr>
          <p:nvPr>
            <p:ph type="body" idx="1"/>
          </p:nvPr>
        </p:nvSpPr>
        <p:spPr>
          <a:xfrm>
            <a:off x="278295" y="1123123"/>
            <a:ext cx="8577469" cy="1162877"/>
          </a:xfrm>
        </p:spPr>
        <p:txBody>
          <a:bodyPr/>
          <a:lstStyle/>
          <a:p>
            <a:pPr lvl="0"/>
            <a:r>
              <a:rPr lang="en" dirty="0"/>
              <a:t>What is the “lowest common denominator” between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/>
              <a:t>,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/>
              <a:t>, and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Van</a:t>
            </a:r>
            <a:r>
              <a:rPr lang="en" dirty="0"/>
              <a:t>?</a:t>
            </a:r>
          </a:p>
        </p:txBody>
      </p:sp>
      <p:sp>
        <p:nvSpPr>
          <p:cNvPr id="414" name="Shape 414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Inheritance and Polymorphism</a:t>
            </a:r>
            <a:r>
              <a:rPr lang="en-US" dirty="0"/>
              <a:t> (1/3)</a:t>
            </a:r>
            <a:endParaRPr lang="en" dirty="0"/>
          </a:p>
        </p:txBody>
      </p:sp>
      <p:grpSp>
        <p:nvGrpSpPr>
          <p:cNvPr id="3" name="Group 2"/>
          <p:cNvGrpSpPr/>
          <p:nvPr/>
        </p:nvGrpSpPr>
        <p:grpSpPr>
          <a:xfrm>
            <a:off x="5761575" y="2398324"/>
            <a:ext cx="2925224" cy="490057"/>
            <a:chOff x="5761575" y="2398324"/>
            <a:chExt cx="2925224" cy="490057"/>
          </a:xfrm>
        </p:grpSpPr>
        <p:cxnSp>
          <p:nvCxnSpPr>
            <p:cNvPr id="422" name="Shape 422"/>
            <p:cNvCxnSpPr/>
            <p:nvPr/>
          </p:nvCxnSpPr>
          <p:spPr>
            <a:xfrm flipH="1">
              <a:off x="5761575" y="2636175"/>
              <a:ext cx="961200" cy="9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423" name="Shape 423"/>
            <p:cNvSpPr txBox="1"/>
            <p:nvPr/>
          </p:nvSpPr>
          <p:spPr>
            <a:xfrm>
              <a:off x="6864174" y="2398324"/>
              <a:ext cx="1822625" cy="490057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en" sz="1800" dirty="0">
                  <a:solidFill>
                    <a:srgbClr val="00B050"/>
                  </a:solidFill>
                  <a:latin typeface="Consolas" charset="0"/>
                  <a:ea typeface="Consolas" charset="0"/>
                  <a:cs typeface="Consolas" charset="0"/>
                </a:rPr>
                <a:t>Car</a:t>
              </a:r>
              <a:r>
                <a:rPr lang="en" sz="1800" dirty="0">
                  <a:solidFill>
                    <a:srgbClr val="00B050"/>
                  </a:solidFill>
                </a:rPr>
                <a:t> </a:t>
              </a:r>
              <a:r>
                <a:rPr lang="en" sz="1800" dirty="0"/>
                <a:t>is the LCD!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465800" y="2398325"/>
            <a:ext cx="6483450" cy="1721875"/>
            <a:chOff x="1465800" y="2398325"/>
            <a:chExt cx="6483450" cy="1721875"/>
          </a:xfrm>
        </p:grpSpPr>
        <p:grpSp>
          <p:nvGrpSpPr>
            <p:cNvPr id="13" name="Shape 163"/>
            <p:cNvGrpSpPr/>
            <p:nvPr/>
          </p:nvGrpSpPr>
          <p:grpSpPr>
            <a:xfrm>
              <a:off x="1465800" y="2398325"/>
              <a:ext cx="6483450" cy="1721875"/>
              <a:chOff x="1465800" y="1917000"/>
              <a:chExt cx="6483450" cy="1721875"/>
            </a:xfrm>
          </p:grpSpPr>
          <p:grpSp>
            <p:nvGrpSpPr>
              <p:cNvPr id="14" name="Shape 164"/>
              <p:cNvGrpSpPr/>
              <p:nvPr/>
            </p:nvGrpSpPr>
            <p:grpSpPr>
              <a:xfrm>
                <a:off x="1465800" y="1917000"/>
                <a:ext cx="4057800" cy="1721875"/>
                <a:chOff x="2685000" y="2679000"/>
                <a:chExt cx="4057800" cy="1721875"/>
              </a:xfrm>
            </p:grpSpPr>
            <p:sp>
              <p:nvSpPr>
                <p:cNvPr id="16" name="Shape 165"/>
                <p:cNvSpPr txBox="1"/>
                <p:nvPr/>
              </p:nvSpPr>
              <p:spPr>
                <a:xfrm>
                  <a:off x="5084400" y="2679000"/>
                  <a:ext cx="1608000" cy="4800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2000" dirty="0">
                      <a:solidFill>
                        <a:srgbClr val="00B050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Car</a:t>
                  </a:r>
                  <a:endParaRPr lang="en" dirty="0">
                    <a:solidFill>
                      <a:srgbClr val="00B050"/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17" name="Shape 159"/>
                <p:cNvSpPr txBox="1"/>
                <p:nvPr/>
              </p:nvSpPr>
              <p:spPr>
                <a:xfrm>
                  <a:off x="2685000" y="3920875"/>
                  <a:ext cx="1608000" cy="4800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2000" dirty="0">
                      <a:solidFill>
                        <a:srgbClr val="FF40FF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Van</a:t>
                  </a:r>
                </a:p>
              </p:txBody>
            </p:sp>
            <p:sp>
              <p:nvSpPr>
                <p:cNvPr id="18" name="Shape 161"/>
                <p:cNvSpPr txBox="1"/>
                <p:nvPr/>
              </p:nvSpPr>
              <p:spPr>
                <a:xfrm>
                  <a:off x="5134800" y="3920875"/>
                  <a:ext cx="1608000" cy="480000"/>
                </a:xfrm>
                <a:prstGeom prst="rect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algn="ctr" rtl="0">
                    <a:spcBef>
                      <a:spcPts val="0"/>
                    </a:spcBef>
                    <a:buNone/>
                  </a:pPr>
                  <a:r>
                    <a:rPr lang="en" sz="2000" dirty="0">
                      <a:solidFill>
                        <a:srgbClr val="FF40FF"/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CS15Mobile</a:t>
                  </a:r>
                </a:p>
              </p:txBody>
            </p:sp>
          </p:grpSp>
          <p:sp>
            <p:nvSpPr>
              <p:cNvPr id="15" name="Shape 166"/>
              <p:cNvSpPr txBox="1"/>
              <p:nvPr/>
            </p:nvSpPr>
            <p:spPr>
              <a:xfrm>
                <a:off x="6341250" y="3158875"/>
                <a:ext cx="1608000" cy="480000"/>
              </a:xfrm>
              <a:prstGeom prst="rect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800" dirty="0">
                    <a:solidFill>
                      <a:srgbClr val="FF40FF"/>
                    </a:solidFill>
                    <a:latin typeface="Consolas" charset="0"/>
                    <a:ea typeface="Consolas" charset="0"/>
                    <a:cs typeface="Consolas" charset="0"/>
                  </a:rPr>
                  <a:t>Convertible</a:t>
                </a: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4599807" y="2888381"/>
              <a:ext cx="138786" cy="761875"/>
              <a:chOff x="4522425" y="1811075"/>
              <a:chExt cx="138786" cy="761875"/>
            </a:xfrm>
          </p:grpSpPr>
          <p:cxnSp>
            <p:nvCxnSpPr>
              <p:cNvPr id="20" name="Straight Connector 19"/>
              <p:cNvCxnSpPr/>
              <p:nvPr/>
            </p:nvCxnSpPr>
            <p:spPr>
              <a:xfrm flipV="1">
                <a:off x="4597414" y="1930983"/>
                <a:ext cx="0" cy="64196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riangle 20"/>
              <p:cNvSpPr/>
              <p:nvPr/>
            </p:nvSpPr>
            <p:spPr>
              <a:xfrm>
                <a:off x="4522425" y="1811075"/>
                <a:ext cx="138786" cy="119908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2351944" y="2878325"/>
              <a:ext cx="1668809" cy="761875"/>
              <a:chOff x="2269800" y="2601776"/>
              <a:chExt cx="1668809" cy="709504"/>
            </a:xfrm>
          </p:grpSpPr>
          <p:cxnSp>
            <p:nvCxnSpPr>
              <p:cNvPr id="23" name="Straight Connector 22"/>
              <p:cNvCxnSpPr/>
              <p:nvPr/>
            </p:nvCxnSpPr>
            <p:spPr>
              <a:xfrm flipV="1">
                <a:off x="2269800" y="2720835"/>
                <a:ext cx="1499818" cy="59044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Triangle 23"/>
              <p:cNvSpPr/>
              <p:nvPr/>
            </p:nvSpPr>
            <p:spPr>
              <a:xfrm rot="3617040">
                <a:off x="3773941" y="2585560"/>
                <a:ext cx="148451" cy="180884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5435504" y="2878325"/>
              <a:ext cx="1615418" cy="759237"/>
              <a:chOff x="5529832" y="2569772"/>
              <a:chExt cx="1615418" cy="741508"/>
            </a:xfrm>
          </p:grpSpPr>
          <p:cxnSp>
            <p:nvCxnSpPr>
              <p:cNvPr id="26" name="Straight Connector 25"/>
              <p:cNvCxnSpPr/>
              <p:nvPr/>
            </p:nvCxnSpPr>
            <p:spPr>
              <a:xfrm flipH="1" flipV="1">
                <a:off x="5691488" y="2698382"/>
                <a:ext cx="1453762" cy="61289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riangle 26"/>
              <p:cNvSpPr/>
              <p:nvPr/>
            </p:nvSpPr>
            <p:spPr>
              <a:xfrm rot="18259952">
                <a:off x="5539699" y="2559905"/>
                <a:ext cx="157347" cy="177082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9591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5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 txBox="1">
            <a:spLocks noGrp="1"/>
          </p:cNvSpPr>
          <p:nvPr>
            <p:ph type="body" idx="1"/>
          </p:nvPr>
        </p:nvSpPr>
        <p:spPr>
          <a:xfrm>
            <a:off x="0" y="1123123"/>
            <a:ext cx="5112955" cy="3509202"/>
          </a:xfrm>
        </p:spPr>
        <p:txBody>
          <a:bodyPr>
            <a:normAutofit lnSpcReduction="10000"/>
          </a:bodyPr>
          <a:lstStyle/>
          <a:p>
            <a:pPr lvl="0"/>
            <a:r>
              <a:rPr lang="en" dirty="0"/>
              <a:t>Can we refer to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as its more generic parent,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/>
              <a:t>?</a:t>
            </a:r>
          </a:p>
          <a:p>
            <a:pPr lvl="0"/>
            <a:r>
              <a:rPr lang="en" dirty="0"/>
              <a:t>Declaring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as a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follows the same process as declaring a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Bike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as a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Transporter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object</a:t>
            </a:r>
          </a:p>
          <a:p>
            <a:pPr lvl="0"/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Transporter</a:t>
            </a:r>
            <a:r>
              <a:rPr lang="en" dirty="0">
                <a:solidFill>
                  <a:srgbClr val="00B050"/>
                </a:solidFill>
              </a:rPr>
              <a:t> </a:t>
            </a:r>
            <a:r>
              <a:rPr lang="en" dirty="0"/>
              <a:t>and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>
                <a:solidFill>
                  <a:srgbClr val="00B050"/>
                </a:solidFill>
              </a:rPr>
              <a:t> </a:t>
            </a:r>
            <a:r>
              <a:rPr lang="en" dirty="0"/>
              <a:t>are the declared types</a:t>
            </a:r>
          </a:p>
          <a:p>
            <a:pPr lvl="0"/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Bike</a:t>
            </a:r>
            <a:r>
              <a:rPr lang="en" dirty="0">
                <a:solidFill>
                  <a:srgbClr val="FF40FF"/>
                </a:solidFill>
              </a:rPr>
              <a:t> </a:t>
            </a:r>
            <a:r>
              <a:rPr lang="en" dirty="0"/>
              <a:t>and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dirty="0">
                <a:solidFill>
                  <a:srgbClr val="FF40FF"/>
                </a:solidFill>
              </a:rPr>
              <a:t> </a:t>
            </a:r>
            <a:r>
              <a:rPr lang="en" dirty="0"/>
              <a:t>are the actual types</a:t>
            </a:r>
          </a:p>
        </p:txBody>
      </p:sp>
      <p:sp>
        <p:nvSpPr>
          <p:cNvPr id="428" name="Shape 428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Inheritance and Polymorphism</a:t>
            </a:r>
            <a:r>
              <a:rPr lang="en-US" dirty="0"/>
              <a:t> (2/3)</a:t>
            </a:r>
            <a:endParaRPr lang="en" dirty="0"/>
          </a:p>
        </p:txBody>
      </p:sp>
      <p:sp>
        <p:nvSpPr>
          <p:cNvPr id="430" name="Shape 430"/>
          <p:cNvSpPr txBox="1"/>
          <p:nvPr/>
        </p:nvSpPr>
        <p:spPr>
          <a:xfrm>
            <a:off x="5192485" y="2146996"/>
            <a:ext cx="4082143" cy="105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Transporter</a:t>
            </a: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bike = new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Bike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();</a:t>
            </a:r>
            <a:endParaRPr lang="en" sz="1800" dirty="0">
              <a:solidFill>
                <a:srgbClr val="00B050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" sz="1800" dirty="0">
              <a:solidFill>
                <a:srgbClr val="00B05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car = new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();</a:t>
            </a:r>
            <a:endParaRPr lang="en" sz="1800" dirty="0">
              <a:solidFill>
                <a:srgbClr val="00B05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744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9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 txBox="1">
            <a:spLocks noGrp="1"/>
          </p:cNvSpPr>
          <p:nvPr>
            <p:ph type="body" idx="1"/>
          </p:nvPr>
        </p:nvSpPr>
        <p:spPr>
          <a:xfrm>
            <a:off x="278295" y="1123123"/>
            <a:ext cx="8577469" cy="3509202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" dirty="0"/>
              <a:t>What would happen if we made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>
                <a:solidFill>
                  <a:srgbClr val="00B050"/>
                </a:solidFill>
              </a:rPr>
              <a:t> </a:t>
            </a:r>
            <a:r>
              <a:rPr lang="en" dirty="0"/>
              <a:t>the type of the parameter passed into </a:t>
            </a:r>
            <a:r>
              <a:rPr lang="en-US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useTransportation</a:t>
            </a:r>
            <a:r>
              <a:rPr lang="en" dirty="0"/>
              <a:t>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</a:t>
            </a:r>
            <a:r>
              <a:rPr lang="en" dirty="0"/>
              <a:t>e can only pass in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 </a:t>
            </a:r>
            <a:r>
              <a:rPr lang="en-US" dirty="0"/>
              <a:t>and </a:t>
            </a:r>
            <a:r>
              <a:rPr lang="en" dirty="0"/>
              <a:t>subclasses of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</a:p>
        </p:txBody>
      </p:sp>
      <p:sp>
        <p:nvSpPr>
          <p:cNvPr id="435" name="Shape 435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Inheritance and Polymorphism</a:t>
            </a:r>
            <a:r>
              <a:rPr lang="en-US" dirty="0"/>
              <a:t> (3/3)</a:t>
            </a:r>
            <a:endParaRPr lang="en" dirty="0"/>
          </a:p>
        </p:txBody>
      </p:sp>
      <p:sp>
        <p:nvSpPr>
          <p:cNvPr id="437" name="Shape 437"/>
          <p:cNvSpPr txBox="1"/>
          <p:nvPr/>
        </p:nvSpPr>
        <p:spPr>
          <a:xfrm>
            <a:off x="421014" y="2617702"/>
            <a:ext cx="4981500" cy="326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Racer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//previous 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useTransportation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 </a:t>
            </a:r>
            <a:r>
              <a:rPr lang="en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myCar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)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 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cxnSp>
        <p:nvCxnSpPr>
          <p:cNvPr id="4" name="Straight Arrow Connector 3"/>
          <p:cNvCxnSpPr>
            <a:cxnSpLocks/>
          </p:cNvCxnSpPr>
          <p:nvPr/>
        </p:nvCxnSpPr>
        <p:spPr>
          <a:xfrm>
            <a:off x="3797085" y="2293749"/>
            <a:ext cx="533615" cy="11987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C600B1D7-9369-3343-B526-8EB132D25D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79" t="11590" r="21957" b="16971"/>
          <a:stretch/>
        </p:blipFill>
        <p:spPr>
          <a:xfrm>
            <a:off x="5585357" y="2459043"/>
            <a:ext cx="3137629" cy="186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471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6" grpId="0" uiExpand="1" build="p"/>
      <p:bldP spid="43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>
            <a:spLocks noGrp="1"/>
          </p:cNvSpPr>
          <p:nvPr>
            <p:ph type="title"/>
          </p:nvPr>
        </p:nvSpPr>
        <p:spPr>
          <a:xfrm>
            <a:off x="278296" y="247745"/>
            <a:ext cx="8577468" cy="62090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 dirty="0"/>
              <a:t>Is this legal?</a:t>
            </a:r>
          </a:p>
        </p:txBody>
      </p:sp>
      <p:sp>
        <p:nvSpPr>
          <p:cNvPr id="345" name="Shape 345"/>
          <p:cNvSpPr txBox="1">
            <a:spLocks noGrp="1"/>
          </p:cNvSpPr>
          <p:nvPr>
            <p:ph idx="1"/>
          </p:nvPr>
        </p:nvSpPr>
        <p:spPr>
          <a:xfrm>
            <a:off x="278293" y="1160766"/>
            <a:ext cx="6700729" cy="61970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  <a:sym typeface="Courier New"/>
              </a:rPr>
              <a:t>convertible </a:t>
            </a:r>
            <a:r>
              <a:rPr lang="en" sz="2000" dirty="0">
                <a:latin typeface="Consolas" charset="0"/>
                <a:ea typeface="Consolas" charset="0"/>
                <a:cs typeface="Consolas" charset="0"/>
                <a:sym typeface="Courier New"/>
              </a:rPr>
              <a:t>= new </a:t>
            </a:r>
            <a:r>
              <a:rPr lang="en-US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</a:t>
            </a:r>
            <a:r>
              <a:rPr lang="en" sz="2000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  <a:endParaRPr lang="en-US" sz="20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lucy.useTransportation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(convertible);</a:t>
            </a:r>
            <a:endParaRPr lang="en" sz="20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algn="ctr">
              <a:spcBef>
                <a:spcPts val="0"/>
              </a:spcBef>
              <a:buNone/>
            </a:pPr>
            <a:endParaRPr sz="2000" dirty="0">
              <a:latin typeface="Consolas" charset="0"/>
              <a:ea typeface="Consolas" charset="0"/>
              <a:cs typeface="Consolas" charset="0"/>
              <a:sym typeface="Courier New"/>
            </a:endParaRPr>
          </a:p>
        </p:txBody>
      </p:sp>
      <p:sp>
        <p:nvSpPr>
          <p:cNvPr id="347" name="Shape 347"/>
          <p:cNvSpPr txBox="1">
            <a:spLocks noGrp="1"/>
          </p:cNvSpPr>
          <p:nvPr>
            <p:ph type="body" idx="4294967295"/>
          </p:nvPr>
        </p:nvSpPr>
        <p:spPr>
          <a:xfrm>
            <a:off x="278294" y="2042512"/>
            <a:ext cx="6700729" cy="57308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  <a:sym typeface="Courier New"/>
              </a:rPr>
              <a:t>cs15Mobile </a:t>
            </a:r>
            <a:r>
              <a:rPr lang="en" sz="2000" dirty="0">
                <a:latin typeface="Consolas" charset="0"/>
                <a:ea typeface="Consolas" charset="0"/>
                <a:cs typeface="Consolas" charset="0"/>
                <a:sym typeface="Courier New"/>
              </a:rPr>
              <a:t>= new </a:t>
            </a:r>
            <a:r>
              <a:rPr lang="en-US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CS15Mobile</a:t>
            </a:r>
            <a:r>
              <a:rPr lang="en" sz="2000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  <a:endParaRPr lang="en-US" sz="20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lucy.useTransportation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(cs15Mobile);</a:t>
            </a:r>
            <a:endParaRPr lang="en" sz="20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sz="2000" dirty="0">
              <a:latin typeface="Consolas" charset="0"/>
              <a:ea typeface="Consolas" charset="0"/>
              <a:cs typeface="Consolas" charset="0"/>
              <a:sym typeface="Courier New"/>
            </a:endParaRPr>
          </a:p>
        </p:txBody>
      </p:sp>
      <p:sp>
        <p:nvSpPr>
          <p:cNvPr id="349" name="Shape 349"/>
          <p:cNvSpPr txBox="1">
            <a:spLocks noGrp="1"/>
          </p:cNvSpPr>
          <p:nvPr>
            <p:ph type="body" idx="4294967295"/>
          </p:nvPr>
        </p:nvSpPr>
        <p:spPr>
          <a:xfrm>
            <a:off x="278292" y="2932602"/>
            <a:ext cx="6700729" cy="57308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  <a:sym typeface="Courier New"/>
              </a:rPr>
              <a:t>bike </a:t>
            </a:r>
            <a:r>
              <a:rPr lang="en" sz="2000" dirty="0">
                <a:latin typeface="Consolas" charset="0"/>
                <a:ea typeface="Consolas" charset="0"/>
                <a:cs typeface="Consolas" charset="0"/>
                <a:sym typeface="Courier New"/>
              </a:rPr>
              <a:t>= new </a:t>
            </a:r>
            <a:r>
              <a:rPr lang="en-US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Bike</a:t>
            </a:r>
            <a:r>
              <a:rPr lang="en" sz="2000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  <a:endParaRPr lang="en-US" sz="20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lucy.useTransportation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  <a:sym typeface="Courier New"/>
              </a:rPr>
              <a:t>bike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);</a:t>
            </a:r>
            <a:endParaRPr lang="en" sz="2000" dirty="0">
              <a:latin typeface="Consolas" charset="0"/>
              <a:ea typeface="Consolas" charset="0"/>
              <a:cs typeface="Consolas" charset="0"/>
              <a:sym typeface="Courier New"/>
            </a:endParaRPr>
          </a:p>
        </p:txBody>
      </p:sp>
      <p:pic>
        <p:nvPicPr>
          <p:cNvPr id="346" name="Shape 346" descr="Check, Correct, Green, Mark, ...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2899" y="1037821"/>
            <a:ext cx="500312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Shape 348" descr="Check, Correct, Green, Mark, ...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2899" y="1980076"/>
            <a:ext cx="500312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Shape 350" descr="... Cross, Crossed, Wrong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2899" y="3059912"/>
            <a:ext cx="460324" cy="4603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Group 3"/>
          <p:cNvGrpSpPr/>
          <p:nvPr/>
        </p:nvGrpSpPr>
        <p:grpSpPr>
          <a:xfrm>
            <a:off x="3684494" y="3672427"/>
            <a:ext cx="5204889" cy="1034667"/>
            <a:chOff x="3724835" y="3661020"/>
            <a:chExt cx="5204889" cy="1034667"/>
          </a:xfrm>
        </p:grpSpPr>
        <p:sp>
          <p:nvSpPr>
            <p:cNvPr id="351" name="Shape 351"/>
            <p:cNvSpPr txBox="1"/>
            <p:nvPr/>
          </p:nvSpPr>
          <p:spPr>
            <a:xfrm>
              <a:off x="3913971" y="3767949"/>
              <a:ext cx="5015753" cy="76809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/>
              <a:r>
                <a:rPr lang="en" sz="1800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Bike</a:t>
              </a:r>
              <a:r>
                <a:rPr lang="en" sz="1800" dirty="0">
                  <a:solidFill>
                    <a:srgbClr val="FF0000"/>
                  </a:solidFill>
                </a:rPr>
                <a:t> </a:t>
              </a:r>
              <a:r>
                <a:rPr lang="en" sz="1800" dirty="0"/>
                <a:t>is not a subclass of </a:t>
              </a:r>
              <a:r>
                <a:rPr lang="en" sz="1800" dirty="0">
                  <a:solidFill>
                    <a:srgbClr val="00B050"/>
                  </a:solidFill>
                  <a:latin typeface="Consolas" charset="0"/>
                  <a:ea typeface="Consolas" charset="0"/>
                  <a:cs typeface="Consolas" charset="0"/>
                </a:rPr>
                <a:t>Car</a:t>
              </a:r>
              <a:r>
                <a:rPr lang="en" sz="1800" dirty="0"/>
                <a:t>, so you cannot treat an instance of </a:t>
              </a:r>
              <a:r>
                <a:rPr lang="en" sz="1800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Bike</a:t>
              </a:r>
              <a:r>
                <a:rPr lang="en" sz="1800" dirty="0">
                  <a:solidFill>
                    <a:srgbClr val="FF0000"/>
                  </a:solidFill>
                </a:rPr>
                <a:t> </a:t>
              </a:r>
              <a:r>
                <a:rPr lang="en" sz="1800" dirty="0"/>
                <a:t>as a </a:t>
              </a:r>
              <a:r>
                <a:rPr lang="en" sz="1800" dirty="0">
                  <a:solidFill>
                    <a:srgbClr val="00B050"/>
                  </a:solidFill>
                  <a:latin typeface="Consolas" charset="0"/>
                  <a:ea typeface="Consolas" charset="0"/>
                  <a:cs typeface="Consolas" charset="0"/>
                </a:rPr>
                <a:t>Car</a:t>
              </a:r>
              <a:r>
                <a:rPr lang="en" sz="1800" dirty="0"/>
                <a:t>.</a:t>
              </a:r>
            </a:p>
          </p:txBody>
        </p:sp>
        <p:sp>
          <p:nvSpPr>
            <p:cNvPr id="3" name="Rectangular Callout 2"/>
            <p:cNvSpPr/>
            <p:nvPr/>
          </p:nvSpPr>
          <p:spPr>
            <a:xfrm rot="10800000">
              <a:off x="3724835" y="3661020"/>
              <a:ext cx="5204011" cy="1034667"/>
            </a:xfrm>
            <a:prstGeom prst="wedgeRectCallou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D7132-F350-BA46-ABE7-0074243F9B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5DC9426-BF23-1049-A5DE-CB4E35C5199A}" type="slidenum">
              <a:rPr lang="en-US" smtClean="0"/>
              <a:pPr/>
              <a:t>53</a:t>
            </a:fld>
            <a:r>
              <a:rPr lang="en-US"/>
              <a:t> / 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47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5" grpId="0" build="p"/>
      <p:bldP spid="347" grpId="0" build="p"/>
      <p:bldP spid="349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 txBox="1">
            <a:spLocks noGrp="1"/>
          </p:cNvSpPr>
          <p:nvPr>
            <p:ph type="body" idx="1"/>
          </p:nvPr>
        </p:nvSpPr>
        <p:spPr>
          <a:xfrm>
            <a:off x="278296" y="1123123"/>
            <a:ext cx="3884080" cy="3509202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" dirty="0"/>
              <a:t>Let’s define </a:t>
            </a:r>
            <a:r>
              <a:rPr lang="en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useTransportation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endParaRPr lang="en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>
              <a:lnSpc>
                <a:spcPct val="100000"/>
              </a:lnSpc>
            </a:pPr>
            <a:r>
              <a:rPr lang="en" dirty="0"/>
              <a:t>What method should we call on </a:t>
            </a:r>
            <a:r>
              <a:rPr lang="en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myCar</a:t>
            </a:r>
            <a:r>
              <a:rPr lang="en" dirty="0"/>
              <a:t>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</a:t>
            </a:r>
            <a:r>
              <a:rPr lang="en" dirty="0"/>
              <a:t>very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>
                <a:solidFill>
                  <a:srgbClr val="00B050"/>
                </a:solidFill>
              </a:rPr>
              <a:t> </a:t>
            </a:r>
            <a:r>
              <a:rPr lang="en" dirty="0"/>
              <a:t>knows how to </a:t>
            </a:r>
            <a:r>
              <a:rPr lang="en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  <a:r>
              <a:rPr lang="en" dirty="0"/>
              <a:t>, which means we can guarantee that every subclass of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>
                <a:solidFill>
                  <a:srgbClr val="00B050"/>
                </a:solidFill>
              </a:rPr>
              <a:t> </a:t>
            </a:r>
            <a:r>
              <a:rPr lang="en" dirty="0"/>
              <a:t>also knows how to </a:t>
            </a:r>
            <a:r>
              <a:rPr lang="en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drive</a:t>
            </a:r>
          </a:p>
          <a:p>
            <a:pPr lvl="0">
              <a:lnSpc>
                <a:spcPct val="100000"/>
              </a:lnSpc>
            </a:pPr>
            <a:endParaRPr lang="en" dirty="0"/>
          </a:p>
        </p:txBody>
      </p:sp>
      <p:sp>
        <p:nvSpPr>
          <p:cNvPr id="454" name="Shape 454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Inheritance and Polymorphism</a:t>
            </a:r>
            <a:r>
              <a:rPr lang="en-US" dirty="0"/>
              <a:t> (1/2)</a:t>
            </a:r>
            <a:endParaRPr lang="en" dirty="0"/>
          </a:p>
        </p:txBody>
      </p:sp>
      <p:sp>
        <p:nvSpPr>
          <p:cNvPr id="6" name="Shape 437"/>
          <p:cNvSpPr txBox="1"/>
          <p:nvPr/>
        </p:nvSpPr>
        <p:spPr>
          <a:xfrm>
            <a:off x="4162500" y="1123123"/>
            <a:ext cx="4981500" cy="326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Racer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//previous 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useTransportation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(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myCar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)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 </a:t>
            </a:r>
            <a:r>
              <a:rPr lang="en-US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myCar.drive</a:t>
            </a: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 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4221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5" grpId="0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 txBox="1">
            <a:spLocks noGrp="1"/>
          </p:cNvSpPr>
          <p:nvPr>
            <p:ph type="body" idx="1"/>
          </p:nvPr>
        </p:nvSpPr>
        <p:spPr>
          <a:xfrm>
            <a:off x="278295" y="929167"/>
            <a:ext cx="8577469" cy="3509202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" sz="2000" dirty="0"/>
              <a:t>That’s all we needed to do!</a:t>
            </a:r>
          </a:p>
          <a:p>
            <a:pPr lvl="0">
              <a:lnSpc>
                <a:spcPct val="100000"/>
              </a:lnSpc>
            </a:pPr>
            <a:r>
              <a:rPr lang="en" sz="2000" dirty="0"/>
              <a:t>Our inheritance structure looks really similar to our interfaces structure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t</a:t>
            </a:r>
            <a:r>
              <a:rPr lang="en" sz="1800" dirty="0" err="1"/>
              <a:t>herefore</a:t>
            </a:r>
            <a:r>
              <a:rPr lang="en" sz="1800" dirty="0"/>
              <a:t>, we only need to change 2 lines in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Racer</a:t>
            </a:r>
            <a:r>
              <a:rPr lang="en" sz="1800" dirty="0">
                <a:solidFill>
                  <a:srgbClr val="0000FF"/>
                </a:solidFill>
              </a:rPr>
              <a:t> </a:t>
            </a:r>
            <a:r>
              <a:rPr lang="en" sz="1800" dirty="0"/>
              <a:t>in order to use any of our new </a:t>
            </a:r>
            <a:r>
              <a:rPr lang="en-US" sz="1800" dirty="0">
                <a:solidFill>
                  <a:srgbClr val="00CC00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" sz="1800" dirty="0" err="1">
                <a:solidFill>
                  <a:srgbClr val="00CC00"/>
                </a:solidFill>
                <a:latin typeface="Consolas" charset="0"/>
                <a:ea typeface="Consolas" charset="0"/>
                <a:cs typeface="Consolas" charset="0"/>
              </a:rPr>
              <a:t>ar</a:t>
            </a:r>
            <a:r>
              <a:rPr lang="en" sz="1800" dirty="0" err="1"/>
              <a:t>s</a:t>
            </a:r>
            <a:r>
              <a:rPr lang="en" sz="1800" dirty="0"/>
              <a:t>!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b</a:t>
            </a:r>
            <a:r>
              <a:rPr lang="en" sz="1800" dirty="0" err="1"/>
              <a:t>ut</a:t>
            </a:r>
            <a:r>
              <a:rPr lang="en" sz="1800" dirty="0"/>
              <a:t> remember</a:t>
            </a:r>
            <a:r>
              <a:rPr lang="en-US" sz="1800" dirty="0"/>
              <a:t>-</a:t>
            </a:r>
            <a:r>
              <a:rPr lang="en" sz="1800" dirty="0"/>
              <a:t> what’s happening behind the curtain is very different:  method resolution “climbs up the hierarchy” for inheritance</a:t>
            </a:r>
          </a:p>
          <a:p>
            <a:pPr lvl="0">
              <a:lnSpc>
                <a:spcPct val="100000"/>
              </a:lnSpc>
            </a:pPr>
            <a:r>
              <a:rPr lang="en" sz="2000" dirty="0"/>
              <a:t>Polymorphism is an incredibly powerful tool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a</a:t>
            </a:r>
            <a:r>
              <a:rPr lang="en" sz="1800" dirty="0" err="1"/>
              <a:t>llows</a:t>
            </a:r>
            <a:r>
              <a:rPr lang="en" sz="1800" dirty="0"/>
              <a:t> for generic programming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t</a:t>
            </a:r>
            <a:r>
              <a:rPr lang="en" sz="1800" dirty="0" err="1"/>
              <a:t>reats</a:t>
            </a:r>
            <a:r>
              <a:rPr lang="en" sz="1800" dirty="0"/>
              <a:t> multiple classes as their generic type while still allowing specific method implementations for specific subclasses to be executed</a:t>
            </a:r>
          </a:p>
          <a:p>
            <a:pPr lvl="0">
              <a:lnSpc>
                <a:spcPct val="100000"/>
              </a:lnSpc>
            </a:pPr>
            <a:r>
              <a:rPr lang="en" sz="2000" dirty="0"/>
              <a:t>Polymorphism</a:t>
            </a:r>
            <a:r>
              <a:rPr lang="en-US" sz="2000" dirty="0"/>
              <a:t> </a:t>
            </a:r>
            <a:r>
              <a:rPr lang="en" sz="2000" dirty="0"/>
              <a:t>+</a:t>
            </a:r>
            <a:r>
              <a:rPr lang="en-US" sz="2000" dirty="0"/>
              <a:t> </a:t>
            </a:r>
            <a:r>
              <a:rPr lang="en" sz="2000" dirty="0"/>
              <a:t>Inheritance is good coding practice</a:t>
            </a:r>
          </a:p>
        </p:txBody>
      </p:sp>
      <p:sp>
        <p:nvSpPr>
          <p:cNvPr id="461" name="Shape 461"/>
          <p:cNvSpPr txBox="1">
            <a:spLocks noGrp="1"/>
          </p:cNvSpPr>
          <p:nvPr>
            <p:ph type="title"/>
          </p:nvPr>
        </p:nvSpPr>
        <p:spPr>
          <a:xfrm>
            <a:off x="278296" y="80683"/>
            <a:ext cx="8577468" cy="620908"/>
          </a:xfrm>
        </p:spPr>
        <p:txBody>
          <a:bodyPr/>
          <a:lstStyle/>
          <a:p>
            <a:pPr lvl="0"/>
            <a:r>
              <a:rPr lang="en" dirty="0"/>
              <a:t>Inheritance and Polymorphism</a:t>
            </a:r>
            <a:r>
              <a:rPr lang="en-US" dirty="0"/>
              <a:t> (2/2)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564000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2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None/>
              <a:defRPr/>
            </a:pPr>
            <a:r>
              <a:rPr lang="en-US" sz="1800" dirty="0"/>
              <a:t>In the following code, the </a:t>
            </a:r>
            <a:r>
              <a:rPr lang="en-US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Salesman </a:t>
            </a:r>
            <a:r>
              <a:rPr lang="en-US" sz="1800" dirty="0"/>
              <a:t>subclass extends the </a:t>
            </a:r>
            <a:r>
              <a:rPr lang="en-US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Employee</a:t>
            </a:r>
            <a:r>
              <a:rPr lang="en-US" sz="1800" dirty="0">
                <a:solidFill>
                  <a:srgbClr val="00B050"/>
                </a:solidFill>
              </a:rPr>
              <a:t> </a:t>
            </a:r>
            <a:r>
              <a:rPr lang="en-US" sz="1800" dirty="0"/>
              <a:t>superclass. </a:t>
            </a:r>
            <a:r>
              <a:rPr lang="en-US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Employee</a:t>
            </a:r>
            <a:r>
              <a:rPr lang="en-US" sz="1800" dirty="0">
                <a:solidFill>
                  <a:srgbClr val="00B050"/>
                </a:solidFill>
              </a:rPr>
              <a:t> </a:t>
            </a:r>
            <a:r>
              <a:rPr lang="en-US" sz="1800" dirty="0"/>
              <a:t>contains and defines a </a:t>
            </a:r>
            <a:r>
              <a:rPr lang="en-US" sz="1800" dirty="0">
                <a:solidFill>
                  <a:srgbClr val="0432FF"/>
                </a:solidFill>
                <a:latin typeface="Consolas" charset="0"/>
                <a:cs typeface="Consolas" charset="0"/>
              </a:rPr>
              <a:t>work</a:t>
            </a:r>
            <a:r>
              <a:rPr lang="en-US" sz="18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() </a:t>
            </a:r>
            <a:r>
              <a:rPr lang="en-US" sz="1800" dirty="0"/>
              <a:t>method, and </a:t>
            </a:r>
            <a:r>
              <a:rPr lang="en-US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Salesman </a:t>
            </a:r>
            <a:r>
              <a:rPr lang="en-US" sz="1800" b="1" dirty="0"/>
              <a:t>overrides</a:t>
            </a:r>
            <a:r>
              <a:rPr lang="en-US" sz="1800" dirty="0"/>
              <a:t> that method.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solidFill>
                <a:srgbClr val="0432FF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Employee </a:t>
            </a:r>
            <a:r>
              <a:rPr lang="en-US" sz="1800" dirty="0" err="1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jim</a:t>
            </a:r>
            <a:r>
              <a:rPr lang="en-US" sz="18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 = new Salesman();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err="1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jim.work</a:t>
            </a:r>
            <a:r>
              <a:rPr lang="en-US" sz="18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None/>
              <a:defRPr/>
            </a:pPr>
            <a:r>
              <a:rPr lang="en-US" sz="1800" dirty="0"/>
              <a:t>Whose </a:t>
            </a:r>
            <a:r>
              <a:rPr lang="en-US" sz="18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work() </a:t>
            </a:r>
            <a:r>
              <a:rPr lang="en-US" sz="1800" dirty="0"/>
              <a:t>method is being called?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eriod"/>
              <a:tabLst/>
              <a:defRPr/>
            </a:pPr>
            <a:r>
              <a:rPr lang="en-US" sz="1800" dirty="0"/>
              <a:t>Employee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eriod"/>
              <a:tabLst/>
              <a:defRPr/>
            </a:pPr>
            <a:r>
              <a:rPr lang="en-US" sz="1800" dirty="0" err="1"/>
              <a:t>jim</a:t>
            </a:r>
            <a:endParaRPr lang="en-US" sz="1800" dirty="0"/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eriod"/>
              <a:tabLst/>
              <a:defRPr/>
            </a:pPr>
            <a:r>
              <a:rPr lang="en-US" sz="1800" dirty="0" err="1"/>
              <a:t>dwight</a:t>
            </a:r>
            <a:endParaRPr lang="en-US" sz="1800" dirty="0"/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eriod"/>
              <a:tabLst/>
              <a:defRPr/>
            </a:pPr>
            <a:r>
              <a:rPr lang="en-US" sz="1800" dirty="0"/>
              <a:t>Salesman</a:t>
            </a:r>
          </a:p>
        </p:txBody>
      </p:sp>
      <p:sp>
        <p:nvSpPr>
          <p:cNvPr id="467" name="Shape 467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>
            <a:normAutofit/>
          </a:bodyPr>
          <a:lstStyle/>
          <a:p>
            <a:pPr lvl="0"/>
            <a:r>
              <a:rPr lang="en" dirty="0" err="1"/>
              <a:t>TopHat</a:t>
            </a:r>
            <a:r>
              <a:rPr lang="en-US" dirty="0"/>
              <a:t> Question 3</a:t>
            </a:r>
            <a:endParaRPr lang="e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550E1C-EACA-1642-974F-5E10EB965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839" y="1974132"/>
            <a:ext cx="3510676" cy="202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84855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Let’s examine inheritance further</a:t>
            </a:r>
          </a:p>
        </p:txBody>
      </p:sp>
      <p:sp>
        <p:nvSpPr>
          <p:cNvPr id="9" name="Shape 149"/>
          <p:cNvSpPr txBox="1">
            <a:spLocks/>
          </p:cNvSpPr>
          <p:nvPr/>
        </p:nvSpPr>
        <p:spPr>
          <a:xfrm>
            <a:off x="306730" y="1104899"/>
            <a:ext cx="8520600" cy="3207047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.LucidaGrandeUI" charset="0"/>
              <a:buChar char="●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charset="0"/>
              <a:buChar char="o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81000">
              <a:spcBef>
                <a:spcPts val="0"/>
              </a:spcBef>
              <a:buClr>
                <a:schemeClr val="tx1"/>
              </a:buClr>
              <a:buSzPct val="100000"/>
              <a:buFont typeface=".LucidaGrandeUI" charset="0"/>
              <a:buAutoNum type="arabicPeriod"/>
            </a:pPr>
            <a:r>
              <a:rPr lang="en" sz="3200" dirty="0">
                <a:hlinkClick r:id="rId3" action="ppaction://hlinksldjump"/>
              </a:rPr>
              <a:t>Model inheritance relationship</a:t>
            </a:r>
            <a:endParaRPr lang="en" sz="3200" dirty="0"/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" sz="3200" dirty="0">
                <a:hlinkClick r:id="rId4" action="ppaction://hlinksldjump"/>
              </a:rPr>
              <a:t>Adding new methods</a:t>
            </a:r>
            <a:endParaRPr lang="en" sz="3200" dirty="0"/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" sz="3200" dirty="0">
                <a:hlinkClick r:id="rId5" action="ppaction://hlinksldjump"/>
              </a:rPr>
              <a:t>Overriding methods</a:t>
            </a:r>
            <a:endParaRPr lang="en-US" sz="3200" dirty="0"/>
          </a:p>
          <a:p>
            <a:pPr marL="457200" indent="-381000">
              <a:spcBef>
                <a:spcPts val="0"/>
              </a:spcBef>
              <a:buSzPct val="100000"/>
              <a:buFont typeface=".LucidaGrandeUI" charset="0"/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Accessing Instance Variables</a:t>
            </a:r>
            <a:endParaRPr lang="en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5400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185980" y="701633"/>
            <a:ext cx="5210376" cy="4295586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100"/>
              </a:spcBef>
            </a:pPr>
            <a:r>
              <a:rPr lang="en" sz="2000" dirty="0"/>
              <a:t>Can </a:t>
            </a:r>
            <a:r>
              <a:rPr lang="en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000" dirty="0">
                <a:solidFill>
                  <a:srgbClr val="FF40FF"/>
                </a:solidFill>
              </a:rPr>
              <a:t> </a:t>
            </a:r>
            <a:r>
              <a:rPr lang="en" sz="2000" dirty="0"/>
              <a:t>access 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_engine</a:t>
            </a:r>
            <a:r>
              <a:rPr lang="en" sz="2000" dirty="0"/>
              <a:t>?</a:t>
            </a:r>
          </a:p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" sz="2000" b="1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instance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" sz="2000" dirty="0"/>
              <a:t>variables</a:t>
            </a:r>
            <a:r>
              <a:rPr lang="en" sz="2000" dirty="0">
                <a:solidFill>
                  <a:srgbClr val="FF0000"/>
                </a:solidFill>
              </a:rPr>
              <a:t> </a:t>
            </a:r>
            <a:r>
              <a:rPr lang="en" sz="2000" dirty="0"/>
              <a:t>or </a:t>
            </a:r>
            <a:r>
              <a:rPr lang="en-US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" sz="2000" dirty="0"/>
              <a:t>methods of a superclass are </a:t>
            </a:r>
            <a:r>
              <a:rPr lang="en" sz="2000" b="1" dirty="0"/>
              <a:t>not</a:t>
            </a:r>
            <a:r>
              <a:rPr lang="en" sz="2000" dirty="0"/>
              <a:t> </a:t>
            </a:r>
            <a:r>
              <a:rPr lang="en" sz="2000" b="1" dirty="0"/>
              <a:t>directly inherited </a:t>
            </a:r>
            <a:r>
              <a:rPr lang="en" sz="2000" dirty="0"/>
              <a:t>by its subclasses 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dirty="0"/>
              <a:t>s</a:t>
            </a:r>
            <a:r>
              <a:rPr lang="en" sz="1600" dirty="0" err="1"/>
              <a:t>uperclass</a:t>
            </a:r>
            <a:r>
              <a:rPr lang="en" sz="1600" dirty="0"/>
              <a:t> protects them from manipulation by its own subclasses</a:t>
            </a:r>
          </a:p>
          <a:p>
            <a:pPr lvl="0">
              <a:lnSpc>
                <a:spcPct val="100000"/>
              </a:lnSpc>
              <a:spcBef>
                <a:spcPts val="100"/>
              </a:spcBef>
            </a:pPr>
            <a:r>
              <a:rPr lang="en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000" dirty="0"/>
              <a:t> cannot directly access any of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000" dirty="0"/>
              <a:t>’s private </a:t>
            </a:r>
            <a:r>
              <a:rPr lang="en-US" sz="2000" dirty="0"/>
              <a:t>instance </a:t>
            </a:r>
            <a:r>
              <a:rPr lang="en" sz="2000" dirty="0"/>
              <a:t>variables </a:t>
            </a:r>
            <a:endParaRPr lang="en-US" sz="2000" dirty="0"/>
          </a:p>
          <a:p>
            <a:pPr lvl="0">
              <a:lnSpc>
                <a:spcPct val="100000"/>
              </a:lnSpc>
              <a:spcBef>
                <a:spcPts val="100"/>
              </a:spcBef>
            </a:pPr>
            <a:r>
              <a:rPr lang="en-US" sz="2000" dirty="0"/>
              <a:t>In fact, </a:t>
            </a:r>
            <a:r>
              <a:rPr lang="en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000" dirty="0">
                <a:solidFill>
                  <a:srgbClr val="FF40FF"/>
                </a:solidFill>
              </a:rPr>
              <a:t> </a:t>
            </a:r>
            <a:r>
              <a:rPr lang="en" sz="2000" dirty="0"/>
              <a:t>is completely unaware that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_engine </a:t>
            </a:r>
            <a:r>
              <a:rPr lang="en" sz="2000" dirty="0"/>
              <a:t>exists!  </a:t>
            </a:r>
            <a:r>
              <a:rPr lang="en" sz="2000" dirty="0">
                <a:solidFill>
                  <a:srgbClr val="FF0000"/>
                </a:solidFill>
              </a:rPr>
              <a:t>Encapsulation</a:t>
            </a:r>
            <a:r>
              <a:rPr lang="en" sz="2000" dirty="0"/>
              <a:t> for safety! 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dirty="0"/>
              <a:t>pro</a:t>
            </a:r>
            <a:r>
              <a:rPr lang="en" sz="1600" dirty="0" err="1"/>
              <a:t>gramme</a:t>
            </a:r>
            <a:r>
              <a:rPr lang="en-US" sz="1600" dirty="0" err="1"/>
              <a:t>rs</a:t>
            </a:r>
            <a:r>
              <a:rPr lang="en" sz="1600" dirty="0"/>
              <a:t> typically don’t have access to superclass’ code – know </a:t>
            </a:r>
            <a:r>
              <a:rPr lang="en" sz="1600" dirty="0">
                <a:solidFill>
                  <a:srgbClr val="FF0000"/>
                </a:solidFill>
              </a:rPr>
              <a:t>what</a:t>
            </a:r>
            <a:r>
              <a:rPr lang="en" sz="1600" dirty="0"/>
              <a:t> methods are available but not </a:t>
            </a:r>
            <a:r>
              <a:rPr lang="en" sz="1600" dirty="0">
                <a:solidFill>
                  <a:srgbClr val="FF0000"/>
                </a:solidFill>
              </a:rPr>
              <a:t>how</a:t>
            </a:r>
            <a:r>
              <a:rPr lang="en" sz="1600" dirty="0"/>
              <a:t> they’re implemented</a:t>
            </a:r>
          </a:p>
          <a:p>
            <a:pPr lvl="0">
              <a:lnSpc>
                <a:spcPct val="100000"/>
              </a:lnSpc>
              <a:spcBef>
                <a:spcPts val="100"/>
              </a:spcBef>
            </a:pPr>
            <a:endParaRPr lang="en" sz="2000" dirty="0"/>
          </a:p>
        </p:txBody>
      </p:sp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0" y="85797"/>
            <a:ext cx="9144000" cy="620908"/>
          </a:xfrm>
        </p:spPr>
        <p:txBody>
          <a:bodyPr>
            <a:normAutofit fontScale="90000"/>
          </a:bodyPr>
          <a:lstStyle/>
          <a:p>
            <a:pPr lvl="0"/>
            <a:r>
              <a:rPr lang="en-US" dirty="0"/>
              <a:t>Accessing Superclass Instance Variables (1/3)</a:t>
            </a:r>
            <a:endParaRPr lang="en" dirty="0"/>
          </a:p>
        </p:txBody>
      </p:sp>
      <p:sp>
        <p:nvSpPr>
          <p:cNvPr id="7" name="Shape 174"/>
          <p:cNvSpPr txBox="1"/>
          <p:nvPr/>
        </p:nvSpPr>
        <p:spPr>
          <a:xfrm>
            <a:off x="5396356" y="886856"/>
            <a:ext cx="4156364" cy="371177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dirty="0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private Engine _engine;</a:t>
            </a:r>
            <a:endParaRPr lang="en-US" dirty="0">
              <a:solidFill>
                <a:schemeClr val="tx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//other variables elided</a:t>
            </a:r>
            <a:endParaRPr lang="en-US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dirty="0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(){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_engine = new Engine();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turnOnEngine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engine.start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();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turnOffEngine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engine.shutOff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();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public void drive() {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//code elided</a:t>
            </a:r>
            <a:endParaRPr lang="en-US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lang="en-US" dirty="0"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//more methods elided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21548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 uiExpand="1" build="p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"/>
          <p:cNvSpPr txBox="1">
            <a:spLocks noGrp="1"/>
          </p:cNvSpPr>
          <p:nvPr>
            <p:ph type="body" idx="1"/>
          </p:nvPr>
        </p:nvSpPr>
        <p:spPr>
          <a:xfrm>
            <a:off x="278295" y="1123123"/>
            <a:ext cx="8577469" cy="3509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/>
              <a:t>Are you reviewing the lecture captures on the website?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lphaUcPeriod"/>
            </a:pPr>
            <a:r>
              <a:rPr lang="en"/>
              <a:t>Usually (once to multiple times a week)</a:t>
            </a:r>
            <a:endParaRPr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lphaUcPeriod"/>
            </a:pPr>
            <a:r>
              <a:rPr lang="en"/>
              <a:t>Sometimes (twice a month)</a:t>
            </a:r>
            <a:endParaRPr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lphaUcPeriod"/>
            </a:pPr>
            <a:r>
              <a:rPr lang="en"/>
              <a:t>Not Yet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/>
          </a:p>
        </p:txBody>
      </p:sp>
      <p:sp>
        <p:nvSpPr>
          <p:cNvPr id="342" name="Google Shape;342;p5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en" dirty="0" err="1"/>
              <a:t>TopHat</a:t>
            </a:r>
            <a:r>
              <a:rPr lang="en" dirty="0"/>
              <a:t> Question: Lecture Capture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555426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140003" y="738416"/>
            <a:ext cx="4738895" cy="3599459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100"/>
              </a:spcBef>
            </a:pPr>
            <a:r>
              <a:rPr lang="en" sz="1800" dirty="0"/>
              <a:t>But that’s not the whole story…</a:t>
            </a:r>
          </a:p>
          <a:p>
            <a:pPr lvl="0">
              <a:lnSpc>
                <a:spcPct val="100000"/>
              </a:lnSpc>
              <a:spcBef>
                <a:spcPts val="100"/>
              </a:spcBef>
            </a:pPr>
            <a:r>
              <a:rPr lang="en" sz="1800" dirty="0"/>
              <a:t>Every instance of a subclass </a:t>
            </a:r>
            <a:r>
              <a:rPr lang="en" sz="1800" i="1" dirty="0"/>
              <a:t>is also an instance </a:t>
            </a:r>
            <a:r>
              <a:rPr lang="en" sz="1800" dirty="0"/>
              <a:t>of its superclass</a:t>
            </a:r>
            <a:r>
              <a:rPr lang="en-US" sz="1800" dirty="0"/>
              <a:t> </a:t>
            </a:r>
            <a:r>
              <a:rPr lang="en" sz="1800" dirty="0"/>
              <a:t>– every instance of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1800" dirty="0">
                <a:solidFill>
                  <a:srgbClr val="FF40FF"/>
                </a:solidFill>
              </a:rPr>
              <a:t> </a:t>
            </a:r>
            <a:r>
              <a:rPr lang="en" sz="1800" dirty="0"/>
              <a:t>is also a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</a:p>
          <a:p>
            <a:pPr lvl="0">
              <a:lnSpc>
                <a:spcPct val="100000"/>
              </a:lnSpc>
              <a:spcBef>
                <a:spcPts val="100"/>
              </a:spcBef>
            </a:pPr>
            <a:r>
              <a:rPr lang="en" sz="1800" dirty="0"/>
              <a:t>But you can’t access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_engine </a:t>
            </a:r>
            <a:r>
              <a:rPr lang="en" sz="1800" dirty="0"/>
              <a:t>directly by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1800" dirty="0"/>
              <a:t>’s </a:t>
            </a:r>
            <a:r>
              <a:rPr lang="en-US" sz="1800" dirty="0"/>
              <a:t>specialized </a:t>
            </a:r>
            <a:r>
              <a:rPr lang="en" sz="1800" dirty="0"/>
              <a:t>methods</a:t>
            </a:r>
          </a:p>
          <a:p>
            <a:pPr lvl="0">
              <a:lnSpc>
                <a:spcPct val="100000"/>
              </a:lnSpc>
              <a:spcBef>
                <a:spcPts val="100"/>
              </a:spcBef>
            </a:pPr>
            <a:endParaRPr lang="en" sz="1600" dirty="0"/>
          </a:p>
          <a:p>
            <a:pPr lvl="0">
              <a:lnSpc>
                <a:spcPct val="100000"/>
              </a:lnSpc>
              <a:spcBef>
                <a:spcPts val="100"/>
              </a:spcBef>
            </a:pPr>
            <a:endParaRPr lang="en" sz="1600" dirty="0"/>
          </a:p>
          <a:p>
            <a:pPr lvl="0">
              <a:lnSpc>
                <a:spcPct val="100000"/>
              </a:lnSpc>
              <a:spcBef>
                <a:spcPts val="100"/>
              </a:spcBef>
            </a:pPr>
            <a:endParaRPr lang="en" sz="1600" dirty="0"/>
          </a:p>
          <a:p>
            <a:pPr lvl="0">
              <a:lnSpc>
                <a:spcPct val="100000"/>
              </a:lnSpc>
              <a:spcBef>
                <a:spcPts val="100"/>
              </a:spcBef>
            </a:pPr>
            <a:endParaRPr lang="en" sz="1600" dirty="0"/>
          </a:p>
          <a:p>
            <a:pPr lvl="0">
              <a:lnSpc>
                <a:spcPct val="100000"/>
              </a:lnSpc>
              <a:spcBef>
                <a:spcPts val="100"/>
              </a:spcBef>
            </a:pPr>
            <a:endParaRPr lang="en" sz="1600" dirty="0"/>
          </a:p>
          <a:p>
            <a:pPr marL="61912" lvl="0" indent="0">
              <a:lnSpc>
                <a:spcPct val="100000"/>
              </a:lnSpc>
              <a:spcBef>
                <a:spcPts val="100"/>
              </a:spcBef>
              <a:buNone/>
            </a:pPr>
            <a:endParaRPr lang="en" sz="1600" dirty="0"/>
          </a:p>
          <a:p>
            <a:pPr marL="61912" lvl="0" indent="0">
              <a:lnSpc>
                <a:spcPct val="100000"/>
              </a:lnSpc>
              <a:spcBef>
                <a:spcPts val="100"/>
              </a:spcBef>
              <a:buNone/>
            </a:pPr>
            <a:endParaRPr lang="en" sz="1600" dirty="0"/>
          </a:p>
          <a:p>
            <a:pPr lvl="0">
              <a:lnSpc>
                <a:spcPct val="100000"/>
              </a:lnSpc>
              <a:spcBef>
                <a:spcPts val="100"/>
              </a:spcBef>
            </a:pPr>
            <a:r>
              <a:rPr lang="en" sz="1800" dirty="0"/>
              <a:t>Instead </a:t>
            </a:r>
            <a:r>
              <a:rPr lang="en-US" sz="1800" dirty="0"/>
              <a:t>parent can make a method available for us by its subclasses 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cleanEngine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1800" dirty="0"/>
              <a:t>)</a:t>
            </a:r>
            <a:endParaRPr lang="en" sz="1800" dirty="0"/>
          </a:p>
        </p:txBody>
      </p:sp>
      <p:sp>
        <p:nvSpPr>
          <p:cNvPr id="201" name="Shape 201"/>
          <p:cNvSpPr txBox="1">
            <a:spLocks noGrp="1"/>
          </p:cNvSpPr>
          <p:nvPr>
            <p:ph type="title"/>
          </p:nvPr>
        </p:nvSpPr>
        <p:spPr>
          <a:xfrm>
            <a:off x="0" y="63790"/>
            <a:ext cx="9144000" cy="620908"/>
          </a:xfrm>
        </p:spPr>
        <p:txBody>
          <a:bodyPr>
            <a:normAutofit fontScale="90000"/>
          </a:bodyPr>
          <a:lstStyle/>
          <a:p>
            <a:pPr lvl="0"/>
            <a:r>
              <a:rPr lang="en-US" dirty="0"/>
              <a:t>Accessing Superclass Instance Variables (2/3)</a:t>
            </a:r>
            <a:endParaRPr lang="en" dirty="0"/>
          </a:p>
        </p:txBody>
      </p:sp>
      <p:pic>
        <p:nvPicPr>
          <p:cNvPr id="204" name="Shape 204" descr="... Cross, Crossed, Wrong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81449" y="3324028"/>
            <a:ext cx="695961" cy="7189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roup 2"/>
          <p:cNvGrpSpPr/>
          <p:nvPr/>
        </p:nvGrpSpPr>
        <p:grpSpPr>
          <a:xfrm>
            <a:off x="4926824" y="973666"/>
            <a:ext cx="3928939" cy="3748914"/>
            <a:chOff x="4926824" y="3145670"/>
            <a:chExt cx="3928939" cy="1331808"/>
          </a:xfrm>
        </p:grpSpPr>
        <p:sp>
          <p:nvSpPr>
            <p:cNvPr id="205" name="Shape 205"/>
            <p:cNvSpPr txBox="1"/>
            <p:nvPr/>
          </p:nvSpPr>
          <p:spPr>
            <a:xfrm>
              <a:off x="4926824" y="3145670"/>
              <a:ext cx="3928939" cy="1331808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public class </a:t>
              </a:r>
              <a:r>
                <a:rPr lang="en-US" dirty="0">
                  <a:solidFill>
                    <a:srgbClr val="00B050"/>
                  </a:solidFill>
                  <a:latin typeface="Consolas" charset="0"/>
                  <a:ea typeface="Consolas" charset="0"/>
                  <a:cs typeface="Consolas" charset="0"/>
                </a:rPr>
                <a:t>Car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{</a:t>
              </a:r>
            </a:p>
            <a:p>
              <a:pPr lvl="0" rtl="0">
                <a:spcBef>
                  <a:spcPts val="0"/>
                </a:spcBef>
                <a:buNone/>
              </a:pP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private </a:t>
              </a: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Engine </a:t>
              </a:r>
              <a:r>
                <a:rPr lang="en" dirty="0">
                  <a:solidFill>
                    <a:srgbClr val="00B050"/>
                  </a:solidFill>
                  <a:latin typeface="Consolas" charset="0"/>
                  <a:ea typeface="Consolas" charset="0"/>
                  <a:cs typeface="Consolas" charset="0"/>
                </a:rPr>
                <a:t>_engine</a:t>
              </a: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pPr lvl="0" rtl="0">
                <a:spcBef>
                  <a:spcPts val="0"/>
                </a:spcBef>
                <a:buNone/>
              </a:pP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en" dirty="0">
                  <a:solidFill>
                    <a:schemeClr val="bg2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//other instance variables elided</a:t>
              </a:r>
            </a:p>
            <a:p>
              <a:pPr lvl="0" rtl="0">
                <a:spcBef>
                  <a:spcPts val="0"/>
                </a:spcBef>
                <a:buNone/>
              </a:pPr>
              <a:endParaRPr lang="en" dirty="0">
                <a:latin typeface="Consolas" charset="0"/>
                <a:ea typeface="Consolas" charset="0"/>
                <a:cs typeface="Consolas" charset="0"/>
              </a:endParaRPr>
            </a:p>
            <a:p>
              <a:pPr lvl="0" rtl="0">
                <a:spcBef>
                  <a:spcPts val="0"/>
                </a:spcBef>
                <a:buNone/>
              </a:pP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en" dirty="0">
                  <a:solidFill>
                    <a:schemeClr val="bg2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//constructor elided</a:t>
              </a:r>
            </a:p>
            <a:p>
              <a:pPr lvl="0" rtl="0">
                <a:spcBef>
                  <a:spcPts val="0"/>
                </a:spcBef>
                <a:buNone/>
              </a:pP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    pub</a:t>
              </a:r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lic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void </a:t>
              </a:r>
              <a:r>
                <a:rPr lang="en-US" dirty="0" err="1">
                  <a:solidFill>
                    <a:srgbClr val="00B050"/>
                  </a:solidFill>
                  <a:latin typeface="Consolas" charset="0"/>
                  <a:ea typeface="Consolas" charset="0"/>
                  <a:cs typeface="Consolas" charset="0"/>
                </a:rPr>
                <a:t>cleanEngine</a:t>
              </a:r>
              <a:r>
                <a:rPr lang="en-US" dirty="0">
                  <a:solidFill>
                    <a:srgbClr val="00B050"/>
                  </a:solidFill>
                  <a:latin typeface="Consolas" charset="0"/>
                  <a:ea typeface="Consolas" charset="0"/>
                  <a:cs typeface="Consolas" charset="0"/>
                </a:rPr>
                <a:t>() 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lvl="0" rtl="0">
                <a:spcBef>
                  <a:spcPts val="0"/>
                </a:spcBef>
                <a:buNone/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	_</a:t>
              </a:r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engine.steamClean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();</a:t>
              </a:r>
            </a:p>
            <a:p>
              <a:pPr lvl="0" rtl="0">
                <a:spcBef>
                  <a:spcPts val="0"/>
                </a:spcBef>
                <a:buNone/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}</a:t>
              </a:r>
            </a:p>
            <a:p>
              <a:pPr lvl="0" rtl="0">
                <a:spcBef>
                  <a:spcPts val="0"/>
                </a:spcBef>
                <a:buNone/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lvl="0" rtl="0">
                <a:spcBef>
                  <a:spcPts val="0"/>
                </a:spcBef>
                <a:buNone/>
              </a:pPr>
              <a:endParaRPr lang="en" dirty="0">
                <a:latin typeface="Consolas" charset="0"/>
                <a:ea typeface="Consolas" charset="0"/>
                <a:cs typeface="Consolas" charset="0"/>
              </a:endParaRPr>
            </a:p>
            <a:p>
              <a:pPr lvl="0" rtl="0">
                <a:spcBef>
                  <a:spcPts val="0"/>
                </a:spcBef>
                <a:buNone/>
              </a:pP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public class </a:t>
              </a:r>
              <a:r>
                <a:rPr lang="en" dirty="0">
                  <a:solidFill>
                    <a:srgbClr val="FF40FF"/>
                  </a:solidFill>
                  <a:latin typeface="Consolas" charset="0"/>
                  <a:ea typeface="Consolas" charset="0"/>
                  <a:cs typeface="Consolas" charset="0"/>
                </a:rPr>
                <a:t>Convertible </a:t>
              </a: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extends </a:t>
              </a:r>
              <a:r>
                <a:rPr lang="en" dirty="0">
                  <a:solidFill>
                    <a:srgbClr val="00B050"/>
                  </a:solidFill>
                  <a:latin typeface="Consolas" charset="0"/>
                  <a:ea typeface="Consolas" charset="0"/>
                  <a:cs typeface="Consolas" charset="0"/>
                </a:rPr>
                <a:t>Car </a:t>
              </a: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lvl="0" rtl="0">
                <a:spcBef>
                  <a:spcPts val="0"/>
                </a:spcBef>
                <a:buNone/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en-US" dirty="0">
                  <a:solidFill>
                    <a:schemeClr val="bg2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//constructor elided    </a:t>
              </a:r>
            </a:p>
            <a:p>
              <a:pPr lvl="0" rtl="0">
                <a:spcBef>
                  <a:spcPts val="0"/>
                </a:spcBef>
                <a:buNone/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public 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void </a:t>
              </a:r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cleanCar</a:t>
              </a: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() {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lvl="0" rtl="0">
                <a:spcBef>
                  <a:spcPts val="0"/>
                </a:spcBef>
                <a:buNone/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    </a:t>
              </a: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this.</a:t>
              </a:r>
              <a:r>
                <a:rPr lang="en-US" dirty="0" err="1">
                  <a:solidFill>
                    <a:srgbClr val="00B050"/>
                  </a:solidFill>
                  <a:latin typeface="Consolas" charset="0"/>
                  <a:ea typeface="Consolas" charset="0"/>
                  <a:cs typeface="Consolas" charset="0"/>
                </a:rPr>
                <a:t>cleanEngine</a:t>
              </a:r>
              <a:r>
                <a:rPr lang="en" dirty="0">
                  <a:solidFill>
                    <a:srgbClr val="00B050"/>
                  </a:solidFill>
                  <a:latin typeface="Consolas" charset="0"/>
                  <a:ea typeface="Consolas" charset="0"/>
                  <a:cs typeface="Consolas" charset="0"/>
                </a:rPr>
                <a:t>()</a:t>
              </a:r>
              <a:r>
                <a:rPr lang="en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pPr lvl="0" rtl="0">
                <a:spcBef>
                  <a:spcPts val="0"/>
                </a:spcBef>
                <a:buNone/>
              </a:pPr>
              <a:r>
                <a:rPr lang="en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        </a:t>
              </a:r>
              <a:r>
                <a:rPr lang="en" dirty="0">
                  <a:solidFill>
                    <a:schemeClr val="bg2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</a:t>
              </a:r>
              <a:r>
                <a:rPr lang="en-US" dirty="0">
                  <a:solidFill>
                    <a:schemeClr val="bg2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additional code</a:t>
              </a:r>
            </a:p>
            <a:p>
              <a:pPr lvl="0" rtl="0">
                <a:spcBef>
                  <a:spcPts val="0"/>
                </a:spcBef>
                <a:buNone/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} </a:t>
              </a:r>
              <a:endParaRPr dirty="0">
                <a:latin typeface="Consolas" charset="0"/>
                <a:ea typeface="Consolas" charset="0"/>
                <a:cs typeface="Consolas" charset="0"/>
              </a:endParaRPr>
            </a:p>
            <a:p>
              <a:pPr lvl="0" rtl="0">
                <a:spcBef>
                  <a:spcPts val="0"/>
                </a:spcBef>
                <a:buNone/>
              </a:pPr>
              <a:r>
                <a:rPr lang="en" dirty="0"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pic>
          <p:nvPicPr>
            <p:cNvPr id="206" name="Shape 206" descr="Tick, Mark, Correct, Choice, ..."/>
            <p:cNvPicPr preferRelativeResize="0"/>
            <p:nvPr/>
          </p:nvPicPr>
          <p:blipFill>
            <a:blip r:embed="rId4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25918" y="4102258"/>
              <a:ext cx="572699" cy="26754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Shape 203">
            <a:extLst>
              <a:ext uri="{FF2B5EF4-FFF2-40B4-BE49-F238E27FC236}">
                <a16:creationId xmlns:a16="http://schemas.microsoft.com/office/drawing/2014/main" id="{A66568B6-A5D3-4F5D-A1FA-A1AC1DE66865}"/>
              </a:ext>
            </a:extLst>
          </p:cNvPr>
          <p:cNvSpPr txBox="1"/>
          <p:nvPr/>
        </p:nvSpPr>
        <p:spPr>
          <a:xfrm>
            <a:off x="842769" y="2553644"/>
            <a:ext cx="3925174" cy="163393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//constructor elided    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cleanCar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() {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" dirty="0" err="1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engine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.s</a:t>
            </a:r>
            <a:r>
              <a:rPr lang="en-US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teamClean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" dirty="0">
                <a:solidFill>
                  <a:schemeClr val="bg2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//additional code </a:t>
            </a:r>
            <a:endParaRPr lang="en-US" dirty="0">
              <a:solidFill>
                <a:schemeClr val="bg2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</a:rPr>
              <a:t>} </a:t>
            </a:r>
            <a:endParaRPr dirty="0">
              <a:latin typeface="Consolas" charset="0"/>
              <a:ea typeface="Consolas" charset="0"/>
              <a:cs typeface="Consolas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3EF49EE-8B82-4485-882C-0B975851E9A3}"/>
              </a:ext>
            </a:extLst>
          </p:cNvPr>
          <p:cNvCxnSpPr/>
          <p:nvPr/>
        </p:nvCxnSpPr>
        <p:spPr>
          <a:xfrm>
            <a:off x="5047861" y="3088433"/>
            <a:ext cx="3638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10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0" build="p"/>
      <p:bldP spid="17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278295" y="1018674"/>
            <a:ext cx="8577469" cy="3717688"/>
          </a:xfrm>
        </p:spPr>
        <p:txBody>
          <a:bodyPr>
            <a:normAutofit fontScale="92500" lnSpcReduction="10000"/>
          </a:bodyPr>
          <a:lstStyle/>
          <a:p>
            <a:pPr lvl="0">
              <a:lnSpc>
                <a:spcPct val="120000"/>
              </a:lnSpc>
            </a:pPr>
            <a:r>
              <a:rPr lang="en" dirty="0"/>
              <a:t>What if </a:t>
            </a:r>
            <a:r>
              <a:rPr lang="en-US" dirty="0"/>
              <a:t>superclass’s designer </a:t>
            </a:r>
            <a:r>
              <a:rPr lang="en" dirty="0"/>
              <a:t>want</a:t>
            </a:r>
            <a:r>
              <a:rPr lang="en-US" dirty="0"/>
              <a:t>s</a:t>
            </a:r>
            <a:r>
              <a:rPr lang="en" dirty="0"/>
              <a:t> to allow </a:t>
            </a:r>
            <a:r>
              <a:rPr lang="en" dirty="0">
                <a:solidFill>
                  <a:srgbClr val="FF40FF"/>
                </a:solidFill>
              </a:rPr>
              <a:t>subclasses </a:t>
            </a:r>
            <a:r>
              <a:rPr lang="en" dirty="0"/>
              <a:t>access (in a safe way) to </a:t>
            </a:r>
            <a:r>
              <a:rPr lang="en-US" dirty="0"/>
              <a:t>some of its </a:t>
            </a:r>
            <a:r>
              <a:rPr lang="en" dirty="0"/>
              <a:t>instance variables </a:t>
            </a:r>
            <a:r>
              <a:rPr lang="en" dirty="0">
                <a:solidFill>
                  <a:srgbClr val="FF0000"/>
                </a:solidFill>
              </a:rPr>
              <a:t>directly</a:t>
            </a:r>
            <a:r>
              <a:rPr lang="en" dirty="0"/>
              <a:t> for their own needs?</a:t>
            </a:r>
          </a:p>
          <a:p>
            <a:pPr lvl="0">
              <a:lnSpc>
                <a:spcPct val="120000"/>
              </a:lnSpc>
            </a:pPr>
            <a:r>
              <a:rPr lang="en" dirty="0"/>
              <a:t>For example, different subclasses might each want to do something different to an engine</a:t>
            </a:r>
            <a:r>
              <a:rPr lang="en-US" dirty="0"/>
              <a:t>,</a:t>
            </a:r>
            <a:r>
              <a:rPr lang="en" dirty="0"/>
              <a:t> but we don’t want to factor out and put each specialized method into the superclass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/>
              <a:t> (or more typically, we can’t even access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 </a:t>
            </a:r>
            <a:r>
              <a:rPr lang="en" dirty="0"/>
              <a:t>to modify it)</a:t>
            </a:r>
            <a:endParaRPr lang="en" sz="800" dirty="0"/>
          </a:p>
          <a:p>
            <a:pPr lvl="1">
              <a:lnSpc>
                <a:spcPct val="120000"/>
              </a:lnSpc>
            </a:pPr>
            <a:r>
              <a:rPr lang="en-US" sz="24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dirty="0"/>
              <a:t> c</a:t>
            </a:r>
            <a:r>
              <a:rPr lang="en" dirty="0"/>
              <a:t>an provide </a:t>
            </a:r>
            <a:r>
              <a:rPr lang="en" dirty="0">
                <a:solidFill>
                  <a:srgbClr val="FF0000"/>
                </a:solidFill>
              </a:rPr>
              <a:t>controlled</a:t>
            </a:r>
            <a:r>
              <a:rPr lang="en" dirty="0"/>
              <a:t> indirect access by defining public </a:t>
            </a:r>
            <a:r>
              <a:rPr lang="en" dirty="0">
                <a:solidFill>
                  <a:srgbClr val="FF0000"/>
                </a:solidFill>
              </a:rPr>
              <a:t>accessor </a:t>
            </a:r>
            <a:r>
              <a:rPr lang="en" dirty="0"/>
              <a:t>and</a:t>
            </a:r>
            <a:r>
              <a:rPr lang="en" dirty="0">
                <a:solidFill>
                  <a:srgbClr val="FF0000"/>
                </a:solidFill>
              </a:rPr>
              <a:t> mutator </a:t>
            </a:r>
            <a:r>
              <a:rPr lang="en" dirty="0"/>
              <a:t>methods for private instance variables</a:t>
            </a:r>
            <a:endParaRPr lang="en" strike="sngStrik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6909"/>
            <a:ext cx="9144000" cy="620908"/>
          </a:xfrm>
        </p:spPr>
        <p:txBody>
          <a:bodyPr>
            <a:normAutofit fontScale="90000"/>
          </a:bodyPr>
          <a:lstStyle/>
          <a:p>
            <a:r>
              <a:rPr lang="en-US" dirty="0"/>
              <a:t>Accessing Superclass Instance Variables (3/3)</a:t>
            </a:r>
          </a:p>
        </p:txBody>
      </p:sp>
    </p:spTree>
    <p:extLst>
      <p:ext uri="{BB962C8B-B14F-4D97-AF65-F5344CB8AC3E}">
        <p14:creationId xmlns:p14="http://schemas.microsoft.com/office/powerpoint/2010/main" val="1139944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 txBox="1">
            <a:spLocks noGrp="1"/>
          </p:cNvSpPr>
          <p:nvPr>
            <p:ph type="body" idx="1"/>
          </p:nvPr>
        </p:nvSpPr>
        <p:spPr>
          <a:xfrm>
            <a:off x="134471" y="807493"/>
            <a:ext cx="4933775" cy="3599459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 sz="1800" dirty="0"/>
              <a:t>Assume </a:t>
            </a:r>
            <a:r>
              <a:rPr lang="en-US" sz="1800" dirty="0">
                <a:solidFill>
                  <a:srgbClr val="00CC0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sz="1800" dirty="0"/>
              <a:t> also has 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myRadio</a:t>
            </a:r>
            <a:r>
              <a:rPr lang="en-US" sz="1800" dirty="0"/>
              <a:t>; 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Radio </a:t>
            </a:r>
            <a:r>
              <a:rPr lang="en-US" sz="1800" dirty="0"/>
              <a:t>class defines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setFavorite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 </a:t>
            </a:r>
            <a:r>
              <a:rPr lang="en-US" sz="1800" dirty="0"/>
              <a:t>method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lvl="0">
              <a:lnSpc>
                <a:spcPct val="100000"/>
              </a:lnSpc>
            </a:pPr>
            <a:r>
              <a:rPr lang="en-US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sz="1800" dirty="0">
                <a:solidFill>
                  <a:srgbClr val="00B050"/>
                </a:solidFill>
              </a:rPr>
              <a:t> </a:t>
            </a:r>
            <a:r>
              <a:rPr lang="en-US" sz="1800" dirty="0"/>
              <a:t>can</a:t>
            </a:r>
            <a:r>
              <a:rPr lang="en-US" sz="1800" dirty="0">
                <a:solidFill>
                  <a:srgbClr val="00B050"/>
                </a:solidFill>
              </a:rPr>
              <a:t> </a:t>
            </a:r>
            <a:r>
              <a:rPr lang="en-US" sz="1800" dirty="0"/>
              <a:t>provide access to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myRadio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/>
              <a:t>via </a:t>
            </a:r>
            <a:r>
              <a:rPr lang="en-US" sz="1800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getRadio</a:t>
            </a:r>
            <a:r>
              <a:rPr lang="en-US" sz="1800" dirty="0">
                <a:solidFill>
                  <a:srgbClr val="FF0000"/>
                </a:solidFill>
              </a:rPr>
              <a:t>() </a:t>
            </a:r>
            <a:r>
              <a:rPr lang="en-US" sz="1800" dirty="0"/>
              <a:t>and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setRadio</a:t>
            </a:r>
            <a:r>
              <a:rPr lang="en-US" sz="1800" dirty="0">
                <a:solidFill>
                  <a:srgbClr val="FF0000"/>
                </a:solidFill>
              </a:rPr>
              <a:t>(</a:t>
            </a:r>
            <a:r>
              <a:rPr lang="mr-IN" sz="1800" dirty="0">
                <a:solidFill>
                  <a:srgbClr val="FF0000"/>
                </a:solidFill>
              </a:rPr>
              <a:t>…</a:t>
            </a:r>
            <a:r>
              <a:rPr lang="en-US" sz="1800" dirty="0">
                <a:solidFill>
                  <a:srgbClr val="FF0000"/>
                </a:solidFill>
              </a:rPr>
              <a:t>) </a:t>
            </a:r>
            <a:r>
              <a:rPr lang="en-US" sz="1800" dirty="0"/>
              <a:t>methods</a:t>
            </a:r>
            <a:endParaRPr lang="en" sz="1800" dirty="0"/>
          </a:p>
          <a:p>
            <a:pPr lvl="0">
              <a:lnSpc>
                <a:spcPct val="100000"/>
              </a:lnSpc>
            </a:pPr>
            <a:r>
              <a:rPr lang="en" sz="1800" dirty="0"/>
              <a:t>Important to consider this design decision in your own programs</a:t>
            </a:r>
            <a:r>
              <a:rPr lang="en-US" sz="1800" dirty="0"/>
              <a:t> –</a:t>
            </a:r>
            <a:r>
              <a:rPr lang="en" sz="1800" dirty="0"/>
              <a:t> which properties will need to be directly accessible to other classes?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d</a:t>
            </a:r>
            <a:r>
              <a:rPr lang="en" sz="1600" dirty="0"/>
              <a:t>on</a:t>
            </a:r>
            <a:r>
              <a:rPr lang="en-US" sz="1600" dirty="0"/>
              <a:t>’t</a:t>
            </a:r>
            <a:r>
              <a:rPr lang="en" sz="1600" dirty="0"/>
              <a:t> always need both </a:t>
            </a:r>
            <a:r>
              <a:rPr lang="en" sz="16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set</a:t>
            </a:r>
            <a:r>
              <a:rPr lang="en" sz="1600" dirty="0"/>
              <a:t> and </a:t>
            </a:r>
            <a:r>
              <a:rPr lang="en" sz="16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get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t</a:t>
            </a:r>
            <a:r>
              <a:rPr lang="en" sz="1600" dirty="0"/>
              <a:t>hey should be provided very sparingly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Arial"/>
              </a:rPr>
              <a:t>set</a:t>
            </a:r>
            <a:r>
              <a:rPr lang="en-US" sz="1600" dirty="0"/>
              <a:t>ter should </a:t>
            </a:r>
            <a:r>
              <a:rPr lang="en-US" sz="1600" b="1" dirty="0"/>
              <a:t>error-check </a:t>
            </a:r>
            <a:r>
              <a:rPr lang="en-US" sz="1600" dirty="0"/>
              <a:t>received parameter(s) so it retains some control, e.g., don’t allow negative values </a:t>
            </a:r>
            <a:endParaRPr lang="en" sz="1600" dirty="0"/>
          </a:p>
        </p:txBody>
      </p:sp>
      <p:sp>
        <p:nvSpPr>
          <p:cNvPr id="480" name="Shape 480"/>
          <p:cNvSpPr txBox="1">
            <a:spLocks noGrp="1"/>
          </p:cNvSpPr>
          <p:nvPr>
            <p:ph type="title"/>
          </p:nvPr>
        </p:nvSpPr>
        <p:spPr>
          <a:xfrm>
            <a:off x="278296" y="50051"/>
            <a:ext cx="8577468" cy="620908"/>
          </a:xfrm>
        </p:spPr>
        <p:txBody>
          <a:bodyPr>
            <a:normAutofit/>
          </a:bodyPr>
          <a:lstStyle/>
          <a:p>
            <a:pPr lvl="0"/>
            <a:r>
              <a:rPr lang="en" sz="2800" dirty="0"/>
              <a:t>Defining Accessors and </a:t>
            </a:r>
            <a:r>
              <a:rPr lang="en" sz="2800" dirty="0" err="1"/>
              <a:t>Mutators</a:t>
            </a:r>
            <a:r>
              <a:rPr lang="en" sz="2800" dirty="0"/>
              <a:t> in Superclass</a:t>
            </a:r>
          </a:p>
        </p:txBody>
      </p:sp>
      <p:sp>
        <p:nvSpPr>
          <p:cNvPr id="482" name="Shape 482"/>
          <p:cNvSpPr txBox="1"/>
          <p:nvPr/>
        </p:nvSpPr>
        <p:spPr>
          <a:xfrm>
            <a:off x="5068246" y="1009335"/>
            <a:ext cx="4398600" cy="3901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" kern="1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" sz="2000" kern="1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kern="12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kern="12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//other instance variables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" kern="1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	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    //other initialization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//other methods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public Radio </a:t>
            </a:r>
            <a:r>
              <a:rPr lang="en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getRadio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(){</a:t>
            </a:r>
            <a:endParaRPr lang="en-US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return _</a:t>
            </a:r>
            <a:r>
              <a:rPr lang="en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myRadio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;</a:t>
            </a:r>
            <a:endParaRPr lang="en-US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setRadio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(Radio radio){</a:t>
            </a:r>
            <a:endParaRPr lang="en-US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_</a:t>
            </a:r>
            <a:r>
              <a:rPr lang="en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myRadio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= radio;</a:t>
            </a:r>
            <a:endParaRPr lang="en-US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462016" y="1356133"/>
            <a:ext cx="325526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private Radio _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myRadio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;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_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myRadio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 = new Radio()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;</a:t>
            </a:r>
          </a:p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B29972A-BAD9-354D-9DC9-00E48ABD4E9E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7423358" y="2532192"/>
            <a:ext cx="658758" cy="3486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29F18F-790B-1D45-97F9-6255E425E325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7423356" y="3128592"/>
            <a:ext cx="792130" cy="401189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7EE4408-F264-0348-BEB8-5FDC9C5629BE}"/>
              </a:ext>
            </a:extLst>
          </p:cNvPr>
          <p:cNvSpPr txBox="1"/>
          <p:nvPr/>
        </p:nvSpPr>
        <p:spPr>
          <a:xfrm>
            <a:off x="8082116" y="2378303"/>
            <a:ext cx="9605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b="1" dirty="0">
                <a:solidFill>
                  <a:srgbClr val="FF0000"/>
                </a:solidFill>
              </a:rPr>
              <a:t>accessor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89FB80-E446-A247-B808-7BDAFD4E6534}"/>
              </a:ext>
            </a:extLst>
          </p:cNvPr>
          <p:cNvSpPr txBox="1"/>
          <p:nvPr/>
        </p:nvSpPr>
        <p:spPr>
          <a:xfrm>
            <a:off x="8215486" y="2974703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b="1" dirty="0">
                <a:solidFill>
                  <a:srgbClr val="FF0000"/>
                </a:solidFill>
              </a:rPr>
              <a:t>mutator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723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8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8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8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" grpId="0" uiExpand="1" build="p"/>
      <p:bldP spid="482" grpId="0"/>
      <p:bldP spid="11" grpId="0"/>
      <p:bldP spid="15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 txBox="1">
            <a:spLocks noGrp="1"/>
          </p:cNvSpPr>
          <p:nvPr>
            <p:ph type="body" idx="1"/>
          </p:nvPr>
        </p:nvSpPr>
        <p:spPr>
          <a:xfrm>
            <a:off x="67408" y="1016272"/>
            <a:ext cx="4936395" cy="387409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700" dirty="0"/>
              <a:t>Methods are inherited, potentially (partially) overridden</a:t>
            </a:r>
          </a:p>
          <a:p>
            <a:pPr>
              <a:lnSpc>
                <a:spcPct val="100000"/>
              </a:lnSpc>
            </a:pPr>
            <a:r>
              <a:rPr lang="en-US" sz="1700" dirty="0"/>
              <a:t>Additional methods and instance variables are defined to specialize the subclass</a:t>
            </a:r>
          </a:p>
          <a:p>
            <a:pPr>
              <a:lnSpc>
                <a:spcPct val="100000"/>
              </a:lnSpc>
            </a:pPr>
            <a:r>
              <a:rPr lang="en-US" sz="1700" dirty="0"/>
              <a:t>Instance variables are also inherited, but only “pseudo-inherited”, i.e., are part of a subclass’ set of properties…but they can’t be directly accessed by the subclass</a:t>
            </a:r>
          </a:p>
          <a:p>
            <a:pPr>
              <a:lnSpc>
                <a:spcPct val="100000"/>
              </a:lnSpc>
            </a:pPr>
            <a:r>
              <a:rPr lang="en-US" sz="1700" dirty="0"/>
              <a:t>Instead, accessor/</a:t>
            </a:r>
            <a:r>
              <a:rPr lang="en-US" sz="1700" dirty="0" err="1"/>
              <a:t>mutator</a:t>
            </a:r>
            <a:r>
              <a:rPr lang="en-US" sz="1700" dirty="0"/>
              <a:t> methods are the proper mechanism with which a subclass can change those properties  </a:t>
            </a:r>
          </a:p>
          <a:p>
            <a:pPr>
              <a:lnSpc>
                <a:spcPct val="100000"/>
              </a:lnSpc>
            </a:pPr>
            <a:r>
              <a:rPr lang="en-US" sz="1700" dirty="0"/>
              <a:t>This provides the parent with protection against children’s potential misbehavior</a:t>
            </a:r>
          </a:p>
        </p:txBody>
      </p:sp>
      <p:sp>
        <p:nvSpPr>
          <p:cNvPr id="487" name="Shape 487"/>
          <p:cNvSpPr txBox="1">
            <a:spLocks noGrp="1"/>
          </p:cNvSpPr>
          <p:nvPr>
            <p:ph type="title"/>
          </p:nvPr>
        </p:nvSpPr>
        <p:spPr>
          <a:xfrm>
            <a:off x="278296" y="240948"/>
            <a:ext cx="8911240" cy="620908"/>
          </a:xfrm>
        </p:spPr>
        <p:txBody>
          <a:bodyPr>
            <a:normAutofit fontScale="90000"/>
          </a:bodyPr>
          <a:lstStyle/>
          <a:p>
            <a:pPr lvl="0"/>
            <a:r>
              <a:rPr lang="en-US" dirty="0"/>
              <a:t>Review of Inheritance and Indirect (“pseudo”) Inheritance of Instance Variables</a:t>
            </a:r>
            <a:endParaRPr lang="en" dirty="0"/>
          </a:p>
        </p:txBody>
      </p:sp>
      <p:sp>
        <p:nvSpPr>
          <p:cNvPr id="6" name="Main Circle" descr="Light downward diagonal"/>
          <p:cNvSpPr>
            <a:spLocks noChangeArrowheads="1"/>
          </p:cNvSpPr>
          <p:nvPr/>
        </p:nvSpPr>
        <p:spPr bwMode="auto">
          <a:xfrm>
            <a:off x="4786460" y="1015816"/>
            <a:ext cx="4020516" cy="3819063"/>
          </a:xfrm>
          <a:prstGeom prst="ellipse">
            <a:avLst/>
          </a:prstGeom>
          <a:pattFill prst="ltDnDiag">
            <a:fgClr>
              <a:schemeClr val="bg2"/>
            </a:fgClr>
            <a:bgClr>
              <a:schemeClr val="bg1"/>
            </a:bgClr>
          </a:pattFill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en-US" dirty="0">
              <a:latin typeface="Helvetica" pitchFamily="-106" charset="0"/>
            </a:endParaRPr>
          </a:p>
        </p:txBody>
      </p:sp>
      <p:sp>
        <p:nvSpPr>
          <p:cNvPr id="7" name="Subclass Properties"/>
          <p:cNvSpPr>
            <a:spLocks noChangeArrowheads="1"/>
          </p:cNvSpPr>
          <p:nvPr/>
        </p:nvSpPr>
        <p:spPr bwMode="auto">
          <a:xfrm>
            <a:off x="5404095" y="1576723"/>
            <a:ext cx="2935046" cy="2730516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en-US" dirty="0">
              <a:latin typeface="Helvetica" pitchFamily="-106" charset="0"/>
            </a:endParaRPr>
          </a:p>
        </p:txBody>
      </p:sp>
      <p:sp>
        <p:nvSpPr>
          <p:cNvPr id="8" name="Superclass Properties" descr="Light downward diagonal"/>
          <p:cNvSpPr>
            <a:spLocks noChangeArrowheads="1"/>
          </p:cNvSpPr>
          <p:nvPr/>
        </p:nvSpPr>
        <p:spPr bwMode="auto">
          <a:xfrm>
            <a:off x="6052739" y="2191019"/>
            <a:ext cx="1576387" cy="1455737"/>
          </a:xfrm>
          <a:prstGeom prst="ellipse">
            <a:avLst/>
          </a:prstGeom>
          <a:pattFill prst="ltDnDiag">
            <a:fgClr>
              <a:schemeClr val="bg2"/>
            </a:fgClr>
            <a:bgClr>
              <a:schemeClr val="bg1"/>
            </a:bgClr>
          </a:pattFill>
          <a:ln w="1143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en-US" dirty="0">
              <a:latin typeface="Helvetica" pitchFamily="-106" charset="0"/>
            </a:endParaRPr>
          </a:p>
        </p:txBody>
      </p:sp>
      <p:sp>
        <p:nvSpPr>
          <p:cNvPr id="14" name="superclass property"/>
          <p:cNvSpPr>
            <a:spLocks noChangeArrowheads="1"/>
          </p:cNvSpPr>
          <p:nvPr/>
        </p:nvSpPr>
        <p:spPr bwMode="auto">
          <a:xfrm>
            <a:off x="6483400" y="3017011"/>
            <a:ext cx="395287" cy="389513"/>
          </a:xfrm>
          <a:prstGeom prst="ellipse">
            <a:avLst/>
          </a:prstGeom>
          <a:solidFill>
            <a:srgbClr val="00CC00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en-US" sz="1200" dirty="0">
              <a:latin typeface="Helvetica" pitchFamily="-106" charset="0"/>
            </a:endParaRPr>
          </a:p>
        </p:txBody>
      </p:sp>
      <p:sp>
        <p:nvSpPr>
          <p:cNvPr id="15" name="Mut/Acc property"/>
          <p:cNvSpPr>
            <a:spLocks noChangeArrowheads="1"/>
          </p:cNvSpPr>
          <p:nvPr/>
        </p:nvSpPr>
        <p:spPr bwMode="auto">
          <a:xfrm>
            <a:off x="6946945" y="2712211"/>
            <a:ext cx="393700" cy="389513"/>
          </a:xfrm>
          <a:prstGeom prst="ellipse">
            <a:avLst/>
          </a:prstGeom>
          <a:solidFill>
            <a:srgbClr val="00CC00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en-US" sz="1200" dirty="0">
              <a:latin typeface="Helvetica" pitchFamily="-106" charset="0"/>
            </a:endParaRPr>
          </a:p>
        </p:txBody>
      </p:sp>
      <p:sp>
        <p:nvSpPr>
          <p:cNvPr id="16" name="superclass property"/>
          <p:cNvSpPr>
            <a:spLocks noChangeArrowheads="1"/>
          </p:cNvSpPr>
          <p:nvPr/>
        </p:nvSpPr>
        <p:spPr bwMode="auto">
          <a:xfrm>
            <a:off x="6435771" y="2469323"/>
            <a:ext cx="393700" cy="389513"/>
          </a:xfrm>
          <a:prstGeom prst="ellipse">
            <a:avLst/>
          </a:prstGeom>
          <a:solidFill>
            <a:srgbClr val="00CC00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en-US" sz="1200" dirty="0">
              <a:latin typeface="Helvetica" pitchFamily="-106" charset="0"/>
            </a:endParaRPr>
          </a:p>
        </p:txBody>
      </p:sp>
      <p:sp>
        <p:nvSpPr>
          <p:cNvPr id="17" name="subclass property"/>
          <p:cNvSpPr>
            <a:spLocks noChangeArrowheads="1"/>
          </p:cNvSpPr>
          <p:nvPr/>
        </p:nvSpPr>
        <p:spPr bwMode="auto">
          <a:xfrm>
            <a:off x="7264599" y="3638932"/>
            <a:ext cx="395288" cy="389513"/>
          </a:xfrm>
          <a:prstGeom prst="ellipse">
            <a:avLst/>
          </a:prstGeom>
          <a:solidFill>
            <a:srgbClr val="002060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en-US" sz="1200" dirty="0">
              <a:latin typeface="Helvetica" pitchFamily="-106" charset="0"/>
            </a:endParaRPr>
          </a:p>
        </p:txBody>
      </p:sp>
      <p:sp>
        <p:nvSpPr>
          <p:cNvPr id="18" name="subclass property"/>
          <p:cNvSpPr>
            <a:spLocks noChangeArrowheads="1"/>
          </p:cNvSpPr>
          <p:nvPr/>
        </p:nvSpPr>
        <p:spPr bwMode="auto">
          <a:xfrm>
            <a:off x="5626150" y="2350261"/>
            <a:ext cx="395288" cy="389513"/>
          </a:xfrm>
          <a:prstGeom prst="ellipse">
            <a:avLst/>
          </a:prstGeom>
          <a:solidFill>
            <a:srgbClr val="002060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en-US" sz="1200" dirty="0">
              <a:latin typeface="Helvetica" pitchFamily="-106" charset="0"/>
            </a:endParaRPr>
          </a:p>
        </p:txBody>
      </p:sp>
      <p:sp>
        <p:nvSpPr>
          <p:cNvPr id="19" name="subclass property"/>
          <p:cNvSpPr>
            <a:spLocks noChangeArrowheads="1"/>
          </p:cNvSpPr>
          <p:nvPr/>
        </p:nvSpPr>
        <p:spPr bwMode="auto">
          <a:xfrm>
            <a:off x="5639765" y="3191120"/>
            <a:ext cx="395288" cy="389513"/>
          </a:xfrm>
          <a:prstGeom prst="ellipse">
            <a:avLst/>
          </a:prstGeom>
          <a:solidFill>
            <a:srgbClr val="002060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en-US" sz="1200" dirty="0">
              <a:latin typeface="Helvetica" pitchFamily="-106" charset="0"/>
            </a:endParaRPr>
          </a:p>
        </p:txBody>
      </p:sp>
      <p:sp>
        <p:nvSpPr>
          <p:cNvPr id="20" name="subclass propery"/>
          <p:cNvSpPr>
            <a:spLocks noChangeArrowheads="1"/>
          </p:cNvSpPr>
          <p:nvPr/>
        </p:nvSpPr>
        <p:spPr bwMode="auto">
          <a:xfrm>
            <a:off x="7719404" y="2960452"/>
            <a:ext cx="393700" cy="389513"/>
          </a:xfrm>
          <a:prstGeom prst="ellipse">
            <a:avLst/>
          </a:prstGeom>
          <a:solidFill>
            <a:srgbClr val="002060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en-US" sz="1200" dirty="0">
              <a:latin typeface="Helvetica" pitchFamily="-106" charset="0"/>
            </a:endParaRPr>
          </a:p>
        </p:txBody>
      </p:sp>
      <p:sp>
        <p:nvSpPr>
          <p:cNvPr id="21" name="subclass property"/>
          <p:cNvSpPr>
            <a:spLocks noChangeArrowheads="1"/>
          </p:cNvSpPr>
          <p:nvPr/>
        </p:nvSpPr>
        <p:spPr bwMode="auto">
          <a:xfrm>
            <a:off x="6299512" y="3716015"/>
            <a:ext cx="395288" cy="389513"/>
          </a:xfrm>
          <a:prstGeom prst="ellipse">
            <a:avLst/>
          </a:prstGeom>
          <a:solidFill>
            <a:srgbClr val="002060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en-US" sz="1200" dirty="0">
              <a:latin typeface="Helvetica" pitchFamily="-106" charset="0"/>
            </a:endParaRPr>
          </a:p>
        </p:txBody>
      </p:sp>
      <p:sp>
        <p:nvSpPr>
          <p:cNvPr id="33" name="Instance Vars Text"/>
          <p:cNvSpPr txBox="1">
            <a:spLocks noChangeArrowheads="1"/>
          </p:cNvSpPr>
          <p:nvPr/>
        </p:nvSpPr>
        <p:spPr bwMode="auto">
          <a:xfrm>
            <a:off x="6243687" y="1793112"/>
            <a:ext cx="1183337" cy="276999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b="1" i="1" dirty="0">
                <a:latin typeface="Helvetica" pitchFamily="-106" charset="0"/>
              </a:rPr>
              <a:t>Instance </a:t>
            </a:r>
            <a:r>
              <a:rPr lang="en-US" sz="1200" b="1" i="1" dirty="0" err="1">
                <a:latin typeface="Helvetica" pitchFamily="-106" charset="0"/>
              </a:rPr>
              <a:t>Vars</a:t>
            </a:r>
            <a:endParaRPr lang="en-US" sz="1200" b="1" i="1" dirty="0">
              <a:latin typeface="Helvetica" pitchFamily="-106" charset="0"/>
            </a:endParaRPr>
          </a:p>
        </p:txBody>
      </p:sp>
      <p:sp>
        <p:nvSpPr>
          <p:cNvPr id="34" name="Mutator Line"/>
          <p:cNvSpPr>
            <a:spLocks noChangeShapeType="1"/>
          </p:cNvSpPr>
          <p:nvPr/>
        </p:nvSpPr>
        <p:spPr bwMode="auto">
          <a:xfrm flipH="1">
            <a:off x="7223171" y="1719773"/>
            <a:ext cx="203853" cy="98399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1200" dirty="0"/>
          </a:p>
        </p:txBody>
      </p:sp>
      <p:sp>
        <p:nvSpPr>
          <p:cNvPr id="3" name="Freeform 2"/>
          <p:cNvSpPr/>
          <p:nvPr/>
        </p:nvSpPr>
        <p:spPr>
          <a:xfrm>
            <a:off x="6875031" y="3075384"/>
            <a:ext cx="1931945" cy="1759495"/>
          </a:xfrm>
          <a:custGeom>
            <a:avLst/>
            <a:gdLst>
              <a:gd name="connsiteX0" fmla="*/ 0 w 1983138"/>
              <a:gd name="connsiteY0" fmla="*/ 1236002 h 1772508"/>
              <a:gd name="connsiteX1" fmla="*/ 13583 w 1983138"/>
              <a:gd name="connsiteY1" fmla="*/ 1772508 h 1772508"/>
              <a:gd name="connsiteX2" fmla="*/ 183372 w 1983138"/>
              <a:gd name="connsiteY2" fmla="*/ 1758926 h 1772508"/>
              <a:gd name="connsiteX3" fmla="*/ 570492 w 1983138"/>
              <a:gd name="connsiteY3" fmla="*/ 1691013 h 1772508"/>
              <a:gd name="connsiteX4" fmla="*/ 903278 w 1983138"/>
              <a:gd name="connsiteY4" fmla="*/ 1568771 h 1772508"/>
              <a:gd name="connsiteX5" fmla="*/ 1582435 w 1983138"/>
              <a:gd name="connsiteY5" fmla="*/ 1011891 h 1772508"/>
              <a:gd name="connsiteX6" fmla="*/ 1772599 w 1983138"/>
              <a:gd name="connsiteY6" fmla="*/ 740243 h 1772508"/>
              <a:gd name="connsiteX7" fmla="*/ 1935597 w 1983138"/>
              <a:gd name="connsiteY7" fmla="*/ 312396 h 1772508"/>
              <a:gd name="connsiteX8" fmla="*/ 1983138 w 1983138"/>
              <a:gd name="connsiteY8" fmla="*/ 0 h 1772508"/>
              <a:gd name="connsiteX9" fmla="*/ 1473770 w 1983138"/>
              <a:gd name="connsiteY9" fmla="*/ 20373 h 1772508"/>
              <a:gd name="connsiteX10" fmla="*/ 1405855 w 1983138"/>
              <a:gd name="connsiteY10" fmla="*/ 251275 h 1772508"/>
              <a:gd name="connsiteX11" fmla="*/ 1263232 w 1983138"/>
              <a:gd name="connsiteY11" fmla="*/ 584045 h 1772508"/>
              <a:gd name="connsiteX12" fmla="*/ 964403 w 1983138"/>
              <a:gd name="connsiteY12" fmla="*/ 910023 h 1772508"/>
              <a:gd name="connsiteX13" fmla="*/ 638407 w 1983138"/>
              <a:gd name="connsiteY13" fmla="*/ 1120551 h 1772508"/>
              <a:gd name="connsiteX14" fmla="*/ 278454 w 1983138"/>
              <a:gd name="connsiteY14" fmla="*/ 1222419 h 1772508"/>
              <a:gd name="connsiteX15" fmla="*/ 0 w 1983138"/>
              <a:gd name="connsiteY15" fmla="*/ 1236002 h 1772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83138" h="1772508">
                <a:moveTo>
                  <a:pt x="0" y="1236002"/>
                </a:moveTo>
                <a:lnTo>
                  <a:pt x="13583" y="1772508"/>
                </a:lnTo>
                <a:lnTo>
                  <a:pt x="183372" y="1758926"/>
                </a:lnTo>
                <a:lnTo>
                  <a:pt x="570492" y="1691013"/>
                </a:lnTo>
                <a:lnTo>
                  <a:pt x="903278" y="1568771"/>
                </a:lnTo>
                <a:lnTo>
                  <a:pt x="1582435" y="1011891"/>
                </a:lnTo>
                <a:lnTo>
                  <a:pt x="1772599" y="740243"/>
                </a:lnTo>
                <a:lnTo>
                  <a:pt x="1935597" y="312396"/>
                </a:lnTo>
                <a:lnTo>
                  <a:pt x="1983138" y="0"/>
                </a:lnTo>
                <a:lnTo>
                  <a:pt x="1473770" y="20373"/>
                </a:lnTo>
                <a:lnTo>
                  <a:pt x="1405855" y="251275"/>
                </a:lnTo>
                <a:lnTo>
                  <a:pt x="1263232" y="584045"/>
                </a:lnTo>
                <a:lnTo>
                  <a:pt x="964403" y="910023"/>
                </a:lnTo>
                <a:lnTo>
                  <a:pt x="638407" y="1120551"/>
                </a:lnTo>
                <a:lnTo>
                  <a:pt x="278454" y="1222419"/>
                </a:lnTo>
                <a:lnTo>
                  <a:pt x="0" y="1236002"/>
                </a:lnTo>
                <a:close/>
              </a:path>
            </a:pathLst>
          </a:custGeom>
          <a:solidFill>
            <a:srgbClr val="00CC0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Subclass"/>
          <p:cNvSpPr txBox="1">
            <a:spLocks noChangeArrowheads="1"/>
          </p:cNvSpPr>
          <p:nvPr/>
        </p:nvSpPr>
        <p:spPr bwMode="auto">
          <a:xfrm>
            <a:off x="7610469" y="1013084"/>
            <a:ext cx="1459321" cy="338554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1" dirty="0">
                <a:latin typeface="Helvetica" pitchFamily="-106" charset="0"/>
              </a:rPr>
              <a:t>Subclass</a:t>
            </a:r>
            <a:endParaRPr lang="en-US" sz="1600" dirty="0">
              <a:latin typeface="Helvetica" pitchFamily="-106" charset="0"/>
            </a:endParaRPr>
          </a:p>
        </p:txBody>
      </p:sp>
      <p:sp>
        <p:nvSpPr>
          <p:cNvPr id="29" name="Method Text"/>
          <p:cNvSpPr txBox="1">
            <a:spLocks noChangeArrowheads="1"/>
          </p:cNvSpPr>
          <p:nvPr/>
        </p:nvSpPr>
        <p:spPr bwMode="auto">
          <a:xfrm rot="17879982">
            <a:off x="8036673" y="3585084"/>
            <a:ext cx="732893" cy="276999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b="1" dirty="0">
                <a:latin typeface="Helvetica" pitchFamily="-106" charset="0"/>
              </a:rPr>
              <a:t>Method</a:t>
            </a:r>
          </a:p>
        </p:txBody>
      </p:sp>
      <p:sp>
        <p:nvSpPr>
          <p:cNvPr id="10" name="Section Divider"/>
          <p:cNvSpPr>
            <a:spLocks noChangeShapeType="1"/>
          </p:cNvSpPr>
          <p:nvPr/>
        </p:nvSpPr>
        <p:spPr bwMode="auto">
          <a:xfrm>
            <a:off x="7851788" y="3957025"/>
            <a:ext cx="319505" cy="45259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1200" dirty="0"/>
          </a:p>
        </p:txBody>
      </p:sp>
      <p:sp>
        <p:nvSpPr>
          <p:cNvPr id="27" name="Method text"/>
          <p:cNvSpPr txBox="1">
            <a:spLocks noChangeArrowheads="1"/>
          </p:cNvSpPr>
          <p:nvPr/>
        </p:nvSpPr>
        <p:spPr bwMode="auto">
          <a:xfrm rot="20445300">
            <a:off x="7068280" y="4369650"/>
            <a:ext cx="732893" cy="276999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b="1" dirty="0">
                <a:latin typeface="Helvetica" pitchFamily="-106" charset="0"/>
              </a:rPr>
              <a:t>Method</a:t>
            </a:r>
          </a:p>
        </p:txBody>
      </p:sp>
      <p:sp>
        <p:nvSpPr>
          <p:cNvPr id="39" name="Block Arc 38"/>
          <p:cNvSpPr/>
          <p:nvPr/>
        </p:nvSpPr>
        <p:spPr>
          <a:xfrm rot="16200000">
            <a:off x="4978577" y="905449"/>
            <a:ext cx="3806797" cy="4079016"/>
          </a:xfrm>
          <a:prstGeom prst="blockArc">
            <a:avLst>
              <a:gd name="adj1" fmla="val 10797462"/>
              <a:gd name="adj2" fmla="val 21475585"/>
              <a:gd name="adj3" fmla="val 14446"/>
            </a:avLst>
          </a:prstGeom>
          <a:solidFill>
            <a:srgbClr val="203864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2" name="Method Text"/>
          <p:cNvSpPr txBox="1">
            <a:spLocks noChangeArrowheads="1"/>
          </p:cNvSpPr>
          <p:nvPr/>
        </p:nvSpPr>
        <p:spPr bwMode="auto">
          <a:xfrm rot="20374368">
            <a:off x="5806946" y="1339862"/>
            <a:ext cx="732893" cy="276999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b="1" dirty="0">
                <a:solidFill>
                  <a:srgbClr val="FFFFFF"/>
                </a:solidFill>
                <a:latin typeface="Helvetica" pitchFamily="-106" charset="0"/>
              </a:rPr>
              <a:t>Method</a:t>
            </a:r>
          </a:p>
        </p:txBody>
      </p:sp>
      <p:sp>
        <p:nvSpPr>
          <p:cNvPr id="11" name="Section Divider"/>
          <p:cNvSpPr>
            <a:spLocks noChangeShapeType="1"/>
          </p:cNvSpPr>
          <p:nvPr/>
        </p:nvSpPr>
        <p:spPr bwMode="auto">
          <a:xfrm>
            <a:off x="5389680" y="1590262"/>
            <a:ext cx="445065" cy="387119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1200" dirty="0"/>
          </a:p>
        </p:txBody>
      </p:sp>
      <p:sp>
        <p:nvSpPr>
          <p:cNvPr id="23" name="Method Text"/>
          <p:cNvSpPr txBox="1">
            <a:spLocks noChangeArrowheads="1"/>
          </p:cNvSpPr>
          <p:nvPr/>
        </p:nvSpPr>
        <p:spPr bwMode="auto">
          <a:xfrm rot="17533176">
            <a:off x="4891292" y="2225174"/>
            <a:ext cx="732893" cy="276999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b="1" dirty="0">
                <a:solidFill>
                  <a:schemeClr val="bg1"/>
                </a:solidFill>
                <a:latin typeface="Helvetica" pitchFamily="-106" charset="0"/>
              </a:rPr>
              <a:t>Method</a:t>
            </a:r>
          </a:p>
        </p:txBody>
      </p:sp>
      <p:sp>
        <p:nvSpPr>
          <p:cNvPr id="12" name="Section Divider"/>
          <p:cNvSpPr>
            <a:spLocks noChangeShapeType="1"/>
          </p:cNvSpPr>
          <p:nvPr/>
        </p:nvSpPr>
        <p:spPr bwMode="auto">
          <a:xfrm flipV="1">
            <a:off x="4826101" y="2953644"/>
            <a:ext cx="553811" cy="680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1200" dirty="0"/>
          </a:p>
        </p:txBody>
      </p:sp>
      <p:sp>
        <p:nvSpPr>
          <p:cNvPr id="24" name="Method Text"/>
          <p:cNvSpPr txBox="1">
            <a:spLocks noChangeArrowheads="1"/>
          </p:cNvSpPr>
          <p:nvPr/>
        </p:nvSpPr>
        <p:spPr bwMode="auto">
          <a:xfrm rot="4099545">
            <a:off x="4884054" y="3451234"/>
            <a:ext cx="732893" cy="276999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b="1" dirty="0">
                <a:solidFill>
                  <a:srgbClr val="FFFFFF"/>
                </a:solidFill>
                <a:latin typeface="Helvetica" pitchFamily="-106" charset="0"/>
              </a:rPr>
              <a:t>Method</a:t>
            </a:r>
          </a:p>
        </p:txBody>
      </p:sp>
      <p:sp>
        <p:nvSpPr>
          <p:cNvPr id="37" name="Section Divider"/>
          <p:cNvSpPr>
            <a:spLocks noChangeShapeType="1"/>
          </p:cNvSpPr>
          <p:nvPr/>
        </p:nvSpPr>
        <p:spPr bwMode="auto">
          <a:xfrm flipV="1">
            <a:off x="5354070" y="3870217"/>
            <a:ext cx="429544" cy="39349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1200" dirty="0"/>
          </a:p>
        </p:txBody>
      </p:sp>
      <p:sp>
        <p:nvSpPr>
          <p:cNvPr id="41" name="Method Text"/>
          <p:cNvSpPr txBox="1">
            <a:spLocks noChangeArrowheads="1"/>
          </p:cNvSpPr>
          <p:nvPr/>
        </p:nvSpPr>
        <p:spPr bwMode="auto">
          <a:xfrm rot="1501617">
            <a:off x="5808057" y="4285814"/>
            <a:ext cx="732893" cy="276999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b="1" dirty="0">
                <a:solidFill>
                  <a:srgbClr val="FFFFFF"/>
                </a:solidFill>
                <a:latin typeface="Helvetica" pitchFamily="-106" charset="0"/>
              </a:rPr>
              <a:t>Method</a:t>
            </a:r>
          </a:p>
        </p:txBody>
      </p:sp>
      <p:sp>
        <p:nvSpPr>
          <p:cNvPr id="5" name="Block Arc 4"/>
          <p:cNvSpPr/>
          <p:nvPr/>
        </p:nvSpPr>
        <p:spPr>
          <a:xfrm rot="5400000">
            <a:off x="4837442" y="1006035"/>
            <a:ext cx="3963480" cy="4034528"/>
          </a:xfrm>
          <a:prstGeom prst="blockArc">
            <a:avLst>
              <a:gd name="adj1" fmla="val 10832241"/>
              <a:gd name="adj2" fmla="val 16344227"/>
              <a:gd name="adj3" fmla="val 13490"/>
            </a:avLst>
          </a:prstGeom>
          <a:solidFill>
            <a:srgbClr val="00CC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Mutator Method Text"/>
          <p:cNvSpPr txBox="1">
            <a:spLocks noChangeArrowheads="1"/>
          </p:cNvSpPr>
          <p:nvPr/>
        </p:nvSpPr>
        <p:spPr bwMode="auto">
          <a:xfrm rot="1070152">
            <a:off x="7166856" y="1270591"/>
            <a:ext cx="845136" cy="461665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200" b="1" dirty="0" err="1">
                <a:latin typeface="Helvetica" pitchFamily="-106" charset="0"/>
              </a:rPr>
              <a:t>Mutator</a:t>
            </a:r>
            <a:endParaRPr lang="en-US" sz="1200" b="1" dirty="0">
              <a:latin typeface="Helvetica" pitchFamily="-106" charset="0"/>
            </a:endParaRPr>
          </a:p>
          <a:p>
            <a:r>
              <a:rPr lang="en-US" sz="1200" b="1" dirty="0">
                <a:latin typeface="Helvetica" pitchFamily="-106" charset="0"/>
              </a:rPr>
              <a:t>Method</a:t>
            </a:r>
          </a:p>
        </p:txBody>
      </p:sp>
      <p:sp>
        <p:nvSpPr>
          <p:cNvPr id="26" name="Section Divider"/>
          <p:cNvSpPr>
            <a:spLocks noChangeShapeType="1"/>
          </p:cNvSpPr>
          <p:nvPr/>
        </p:nvSpPr>
        <p:spPr bwMode="auto">
          <a:xfrm flipV="1">
            <a:off x="7903586" y="1657123"/>
            <a:ext cx="400412" cy="38510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1200" dirty="0"/>
          </a:p>
        </p:txBody>
      </p:sp>
      <p:sp>
        <p:nvSpPr>
          <p:cNvPr id="30" name="Accessor Method Text"/>
          <p:cNvSpPr txBox="1">
            <a:spLocks noChangeArrowheads="1"/>
          </p:cNvSpPr>
          <p:nvPr/>
        </p:nvSpPr>
        <p:spPr bwMode="auto">
          <a:xfrm rot="4116369">
            <a:off x="8025140" y="2135421"/>
            <a:ext cx="873957" cy="461665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 err="1">
                <a:latin typeface="Helvetica" pitchFamily="-106" charset="0"/>
              </a:rPr>
              <a:t>Accessor</a:t>
            </a:r>
            <a:endParaRPr lang="en-US" sz="1200" b="1" dirty="0">
              <a:latin typeface="Helvetica" pitchFamily="-106" charset="0"/>
            </a:endParaRPr>
          </a:p>
          <a:p>
            <a:pPr algn="ctr"/>
            <a:r>
              <a:rPr lang="en-US" sz="1200" b="1" dirty="0">
                <a:latin typeface="Helvetica" pitchFamily="-106" charset="0"/>
              </a:rPr>
              <a:t>   Method</a:t>
            </a:r>
          </a:p>
        </p:txBody>
      </p:sp>
      <p:sp>
        <p:nvSpPr>
          <p:cNvPr id="38" name="Section Divider"/>
          <p:cNvSpPr>
            <a:spLocks noChangeShapeType="1"/>
          </p:cNvSpPr>
          <p:nvPr/>
        </p:nvSpPr>
        <p:spPr bwMode="auto">
          <a:xfrm>
            <a:off x="6820863" y="1021929"/>
            <a:ext cx="8508" cy="58381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1200" dirty="0"/>
          </a:p>
        </p:txBody>
      </p:sp>
      <p:sp>
        <p:nvSpPr>
          <p:cNvPr id="9" name="Section Divider"/>
          <p:cNvSpPr>
            <a:spLocks noChangeShapeType="1"/>
          </p:cNvSpPr>
          <p:nvPr/>
        </p:nvSpPr>
        <p:spPr bwMode="auto">
          <a:xfrm flipV="1">
            <a:off x="8324725" y="3101724"/>
            <a:ext cx="536234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1200" dirty="0"/>
          </a:p>
        </p:txBody>
      </p:sp>
      <p:sp>
        <p:nvSpPr>
          <p:cNvPr id="35" name="Accessor Line"/>
          <p:cNvSpPr>
            <a:spLocks noChangeShapeType="1"/>
          </p:cNvSpPr>
          <p:nvPr/>
        </p:nvSpPr>
        <p:spPr bwMode="auto">
          <a:xfrm flipV="1">
            <a:off x="7340646" y="2455281"/>
            <a:ext cx="820782" cy="40204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1200" dirty="0"/>
          </a:p>
        </p:txBody>
      </p:sp>
      <p:sp>
        <p:nvSpPr>
          <p:cNvPr id="13" name="Donut 12"/>
          <p:cNvSpPr/>
          <p:nvPr/>
        </p:nvSpPr>
        <p:spPr>
          <a:xfrm>
            <a:off x="4801917" y="991082"/>
            <a:ext cx="4053847" cy="3881195"/>
          </a:xfrm>
          <a:prstGeom prst="donut">
            <a:avLst>
              <a:gd name="adj" fmla="val 1970"/>
            </a:avLst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defined by subclass"/>
          <p:cNvSpPr txBox="1">
            <a:spLocks noChangeArrowheads="1"/>
          </p:cNvSpPr>
          <p:nvPr/>
        </p:nvSpPr>
        <p:spPr bwMode="auto">
          <a:xfrm>
            <a:off x="4535026" y="4230451"/>
            <a:ext cx="902854" cy="646331"/>
          </a:xfrm>
          <a:prstGeom prst="rect">
            <a:avLst/>
          </a:prstGeom>
          <a:solidFill>
            <a:srgbClr val="002060"/>
          </a:solidFill>
          <a:ln w="38100">
            <a:solidFill>
              <a:schemeClr val="bg1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200" b="1" dirty="0">
                <a:solidFill>
                  <a:schemeClr val="bg1"/>
                </a:solidFill>
                <a:latin typeface="Helvetica" pitchFamily="-106" charset="0"/>
              </a:rPr>
              <a:t>defined by subclass</a:t>
            </a:r>
          </a:p>
        </p:txBody>
      </p:sp>
      <p:sp>
        <p:nvSpPr>
          <p:cNvPr id="31" name="inherited from superclass"/>
          <p:cNvSpPr txBox="1">
            <a:spLocks noChangeArrowheads="1"/>
          </p:cNvSpPr>
          <p:nvPr/>
        </p:nvSpPr>
        <p:spPr bwMode="auto">
          <a:xfrm>
            <a:off x="7851788" y="4138384"/>
            <a:ext cx="1134815" cy="646331"/>
          </a:xfrm>
          <a:prstGeom prst="rect">
            <a:avLst/>
          </a:prstGeom>
          <a:solidFill>
            <a:srgbClr val="00CC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200" b="1" dirty="0">
                <a:latin typeface="Helvetica" pitchFamily="-106" charset="0"/>
              </a:rPr>
              <a:t>inherited from </a:t>
            </a:r>
            <a:r>
              <a:rPr lang="en-US" sz="1200" b="1" dirty="0" err="1">
                <a:latin typeface="Helvetica" pitchFamily="-106" charset="0"/>
              </a:rPr>
              <a:t>superclass</a:t>
            </a:r>
            <a:endParaRPr lang="en-US" sz="1200" b="1" dirty="0">
              <a:latin typeface="Helvetica" pitchFamily="-106" charset="0"/>
            </a:endParaRPr>
          </a:p>
        </p:txBody>
      </p:sp>
      <p:sp>
        <p:nvSpPr>
          <p:cNvPr id="48" name="Donut 47"/>
          <p:cNvSpPr/>
          <p:nvPr/>
        </p:nvSpPr>
        <p:spPr>
          <a:xfrm>
            <a:off x="5354070" y="1564497"/>
            <a:ext cx="2989396" cy="2756281"/>
          </a:xfrm>
          <a:prstGeom prst="donut">
            <a:avLst>
              <a:gd name="adj" fmla="val 2074"/>
            </a:avLst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40" name="Section Divider"/>
          <p:cNvSpPr>
            <a:spLocks noChangeShapeType="1"/>
          </p:cNvSpPr>
          <p:nvPr/>
        </p:nvSpPr>
        <p:spPr bwMode="auto">
          <a:xfrm flipH="1" flipV="1">
            <a:off x="6879081" y="4321302"/>
            <a:ext cx="7522" cy="55548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646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"/>
                            </p:stCondLst>
                            <p:childTnLst>
                              <p:par>
                                <p:cTn id="125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500"/>
                            </p:stCondLst>
                            <p:childTnLst>
                              <p:par>
                                <p:cTn id="129" presetID="27" presetClass="emph" presetSubtype="0" fill="remove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0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animClr clrSpc="rgb" dir="cw">
                                      <p:cBhvr>
                                        <p:cTn id="131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2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3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8" grpId="0" uiExpand="1" build="p"/>
      <p:bldP spid="6" grpId="0" animBg="1"/>
      <p:bldP spid="7" grpId="0" animBg="1"/>
      <p:bldP spid="8" grpId="0" animBg="1"/>
      <p:bldP spid="14" grpId="0" uiExpand="1" animBg="1"/>
      <p:bldP spid="15" grpId="0" uiExpand="1" animBg="1"/>
      <p:bldP spid="15" grpId="1" animBg="1"/>
      <p:bldP spid="16" grpId="0" uiExpand="1" animBg="1"/>
      <p:bldP spid="17" grpId="0" uiExpand="1" animBg="1"/>
      <p:bldP spid="18" grpId="0" uiExpand="1" animBg="1"/>
      <p:bldP spid="19" grpId="0" uiExpand="1" animBg="1"/>
      <p:bldP spid="20" grpId="0" uiExpand="1" animBg="1"/>
      <p:bldP spid="21" grpId="0" uiExpand="1" animBg="1"/>
      <p:bldP spid="33" grpId="0" uiExpand="1"/>
      <p:bldP spid="34" grpId="0" uiExpand="1" animBg="1"/>
      <p:bldP spid="3" grpId="0" uiExpand="1" animBg="1"/>
      <p:bldP spid="47" grpId="0"/>
      <p:bldP spid="29" grpId="0"/>
      <p:bldP spid="10" grpId="0" animBg="1"/>
      <p:bldP spid="27" grpId="0"/>
      <p:bldP spid="39" grpId="0" uiExpand="1" animBg="1"/>
      <p:bldP spid="22" grpId="0" uiExpand="1"/>
      <p:bldP spid="11" grpId="0" animBg="1"/>
      <p:bldP spid="23" grpId="0" uiExpand="1"/>
      <p:bldP spid="12" grpId="0" animBg="1"/>
      <p:bldP spid="24" grpId="0" uiExpand="1"/>
      <p:bldP spid="37" grpId="0" animBg="1"/>
      <p:bldP spid="41" grpId="0" uiExpand="1"/>
      <p:bldP spid="5" grpId="0" uiExpand="1" animBg="1"/>
      <p:bldP spid="28" grpId="0" uiExpand="1"/>
      <p:bldP spid="26" grpId="0" animBg="1"/>
      <p:bldP spid="30" grpId="0" uiExpand="1"/>
      <p:bldP spid="38" grpId="0" animBg="1"/>
      <p:bldP spid="9" grpId="0" animBg="1"/>
      <p:bldP spid="35" grpId="0" uiExpand="1" animBg="1"/>
      <p:bldP spid="13" grpId="0" animBg="1"/>
      <p:bldP spid="32" grpId="0" uiExpand="1" animBg="1"/>
      <p:bldP spid="31" grpId="0" uiExpand="1" animBg="1"/>
      <p:bldP spid="48" grpId="0" animBg="1"/>
      <p:bldP spid="40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 txBox="1">
            <a:spLocks noGrp="1"/>
          </p:cNvSpPr>
          <p:nvPr>
            <p:ph type="body" idx="1"/>
          </p:nvPr>
        </p:nvSpPr>
        <p:spPr>
          <a:xfrm>
            <a:off x="278296" y="856242"/>
            <a:ext cx="4636604" cy="3874096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000" dirty="0">
                <a:solidFill>
                  <a:srgbClr val="FF40FF"/>
                </a:solidFill>
              </a:rPr>
              <a:t> </a:t>
            </a:r>
            <a:r>
              <a:rPr lang="en" sz="2000" dirty="0"/>
              <a:t>can get a reference to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_radio </a:t>
            </a:r>
            <a:r>
              <a:rPr lang="en" sz="2000" dirty="0"/>
              <a:t>by calling </a:t>
            </a:r>
            <a:r>
              <a:rPr lang="en" sz="20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this.getRadio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endParaRPr lang="en-US" sz="20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1">
              <a:lnSpc>
                <a:spcPct val="100000"/>
              </a:lnSpc>
            </a:pPr>
            <a:r>
              <a:rPr lang="en-US" sz="1800" dirty="0"/>
              <a:t>s</a:t>
            </a:r>
            <a:r>
              <a:rPr lang="en" sz="1800" dirty="0" err="1"/>
              <a:t>ubclasses</a:t>
            </a:r>
            <a:r>
              <a:rPr lang="en" sz="1800" dirty="0"/>
              <a:t> automatically inherit these public accessor and </a:t>
            </a:r>
            <a:r>
              <a:rPr lang="en" sz="1800" dirty="0" err="1"/>
              <a:t>mutator</a:t>
            </a:r>
            <a:r>
              <a:rPr lang="en" sz="1800" dirty="0"/>
              <a:t> methods</a:t>
            </a:r>
            <a:endParaRPr lang="en" sz="1800" dirty="0">
              <a:latin typeface="Consolas" charset="0"/>
              <a:ea typeface="Consolas" charset="0"/>
              <a:cs typeface="Consolas" charset="0"/>
            </a:endParaRPr>
          </a:p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2000" dirty="0"/>
              <a:t>Note that using </a:t>
            </a:r>
            <a:r>
              <a:rPr lang="en" sz="2000" b="1" dirty="0">
                <a:solidFill>
                  <a:srgbClr val="FF0000"/>
                </a:solidFill>
              </a:rPr>
              <a:t>“double dot” </a:t>
            </a:r>
            <a:r>
              <a:rPr lang="en" sz="2000" dirty="0"/>
              <a:t>we’ve chained two methods together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fi</a:t>
            </a:r>
            <a:r>
              <a:rPr lang="en" sz="1800" dirty="0" err="1"/>
              <a:t>rst</a:t>
            </a:r>
            <a:r>
              <a:rPr lang="en" sz="1800" dirty="0"/>
              <a:t>, </a:t>
            </a:r>
            <a:r>
              <a:rPr lang="en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getRadio</a:t>
            </a:r>
            <a:r>
              <a:rPr lang="en" sz="1800" dirty="0">
                <a:solidFill>
                  <a:srgbClr val="0000FF"/>
                </a:solidFill>
              </a:rPr>
              <a:t> </a:t>
            </a:r>
            <a:r>
              <a:rPr lang="en" sz="1800" dirty="0"/>
              <a:t>is called, and returns the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radio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n</a:t>
            </a:r>
            <a:r>
              <a:rPr lang="en" sz="1800" dirty="0"/>
              <a:t>ext,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setFavorite</a:t>
            </a:r>
            <a:r>
              <a:rPr lang="en" sz="1800" dirty="0">
                <a:solidFill>
                  <a:srgbClr val="0000FF"/>
                </a:solidFill>
              </a:rPr>
              <a:t> </a:t>
            </a:r>
            <a:r>
              <a:rPr lang="en" sz="1800" dirty="0"/>
              <a:t>is called on that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radio</a:t>
            </a:r>
          </a:p>
        </p:txBody>
      </p:sp>
      <p:sp>
        <p:nvSpPr>
          <p:cNvPr id="487" name="Shape 487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>
            <a:normAutofit fontScale="90000"/>
          </a:bodyPr>
          <a:lstStyle/>
          <a:p>
            <a:pPr lvl="0"/>
            <a:r>
              <a:rPr lang="en" dirty="0"/>
              <a:t>Calling Accessors/</a:t>
            </a:r>
            <a:r>
              <a:rPr lang="en" dirty="0" err="1"/>
              <a:t>Mutators</a:t>
            </a:r>
            <a:r>
              <a:rPr lang="en" dirty="0"/>
              <a:t> From Subclass</a:t>
            </a:r>
          </a:p>
        </p:txBody>
      </p:sp>
      <p:sp>
        <p:nvSpPr>
          <p:cNvPr id="489" name="Shape 489"/>
          <p:cNvSpPr txBox="1"/>
          <p:nvPr/>
        </p:nvSpPr>
        <p:spPr>
          <a:xfrm>
            <a:off x="4784271" y="1692264"/>
            <a:ext cx="4490359" cy="273581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setRadioPresets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this.getRadio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().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setFavorite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(1, 95.5);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  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this.getRadio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().</a:t>
            </a:r>
            <a:r>
              <a:rPr lang="en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setFavorite</a:t>
            </a:r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(2, 92.3);</a:t>
            </a:r>
            <a:endParaRPr lang="en-US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34678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4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4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8" grpId="0" build="p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 txBox="1">
            <a:spLocks noGrp="1"/>
          </p:cNvSpPr>
          <p:nvPr>
            <p:ph type="body" idx="1"/>
          </p:nvPr>
        </p:nvSpPr>
        <p:spPr>
          <a:xfrm>
            <a:off x="278294" y="1123123"/>
            <a:ext cx="8577469" cy="3509202"/>
          </a:xfrm>
        </p:spPr>
        <p:txBody>
          <a:bodyPr>
            <a:normAutofit/>
          </a:bodyPr>
          <a:lstStyle/>
          <a:p>
            <a:pPr lvl="0"/>
            <a:r>
              <a:rPr lang="en" dirty="0"/>
              <a:t>Somewhere in our code, a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dirty="0">
                <a:solidFill>
                  <a:srgbClr val="FF40FF"/>
                </a:solidFill>
              </a:rPr>
              <a:t> </a:t>
            </a:r>
            <a:r>
              <a:rPr lang="en" dirty="0"/>
              <a:t>is instantiated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marL="61912" lvl="0" indent="0">
              <a:buNone/>
            </a:pPr>
            <a:endParaRPr lang="en-US" dirty="0"/>
          </a:p>
          <a:p>
            <a:pPr marL="61912" lvl="0" indent="0">
              <a:buNone/>
            </a:pPr>
            <a:endParaRPr lang="en-US" sz="400" dirty="0"/>
          </a:p>
          <a:p>
            <a:pPr lvl="0"/>
            <a:r>
              <a:rPr lang="en" dirty="0"/>
              <a:t>The next line of code calls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setRadioPresets()</a:t>
            </a:r>
          </a:p>
          <a:p>
            <a:pPr lvl="0"/>
            <a:r>
              <a:rPr lang="en" dirty="0"/>
              <a:t>Let’s step into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setRadioPresets()</a:t>
            </a:r>
          </a:p>
        </p:txBody>
      </p:sp>
      <p:sp>
        <p:nvSpPr>
          <p:cNvPr id="494" name="Shape 494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Let’s step through some code</a:t>
            </a:r>
          </a:p>
        </p:txBody>
      </p:sp>
      <p:sp>
        <p:nvSpPr>
          <p:cNvPr id="496" name="Shape 496"/>
          <p:cNvSpPr txBox="1"/>
          <p:nvPr/>
        </p:nvSpPr>
        <p:spPr>
          <a:xfrm>
            <a:off x="1660378" y="1891887"/>
            <a:ext cx="5813300" cy="13879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</a:rPr>
              <a:t>//somewhere in the program</a:t>
            </a:r>
          </a:p>
          <a:p>
            <a:pPr lvl="0">
              <a:spcBef>
                <a:spcPts val="0"/>
              </a:spcBef>
              <a:buNone/>
            </a:pP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 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convertible =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new Convertible()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 lvl="0">
              <a:spcBef>
                <a:spcPts val="0"/>
              </a:spcBef>
              <a:buNone/>
            </a:pPr>
            <a:r>
              <a:rPr lang="en" sz="1800" dirty="0" err="1">
                <a:latin typeface="Consolas" charset="0"/>
                <a:ea typeface="Consolas" charset="0"/>
                <a:cs typeface="Consolas" charset="0"/>
              </a:rPr>
              <a:t>convertible.setRadioPresets</a:t>
            </a:r>
            <a:r>
              <a:rPr lang="en" sz="1800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39029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5" grpId="0" uiExpand="1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 txBox="1">
            <a:spLocks noGrp="1"/>
          </p:cNvSpPr>
          <p:nvPr>
            <p:ph type="body" idx="1"/>
          </p:nvPr>
        </p:nvSpPr>
        <p:spPr>
          <a:xfrm>
            <a:off x="182042" y="697835"/>
            <a:ext cx="4430865" cy="3736778"/>
          </a:xfrm>
        </p:spPr>
        <p:txBody>
          <a:bodyPr>
            <a:noAutofit/>
          </a:bodyPr>
          <a:lstStyle/>
          <a:p>
            <a:pPr lvl="0">
              <a:lnSpc>
                <a:spcPct val="110000"/>
              </a:lnSpc>
            </a:pPr>
            <a:r>
              <a:rPr lang="en-US" sz="2000" dirty="0">
                <a:latin typeface="Arial" panose="020B0604020202020204" pitchFamily="34" charset="0"/>
                <a:ea typeface="Consolas" charset="0"/>
                <a:cs typeface="Arial" panose="020B0604020202020204" pitchFamily="34" charset="0"/>
              </a:rPr>
              <a:t>Someone calls </a:t>
            </a:r>
            <a:r>
              <a:rPr lang="en-US" sz="20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setRadioPresets</a:t>
            </a:r>
            <a:r>
              <a:rPr lang="en-US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 </a:t>
            </a:r>
            <a:r>
              <a:rPr lang="en-US" sz="2000" dirty="0">
                <a:latin typeface="Arial" panose="020B0604020202020204" pitchFamily="34" charset="0"/>
                <a:ea typeface="Consolas" charset="0"/>
                <a:cs typeface="Arial" panose="020B0604020202020204" pitchFamily="34" charset="0"/>
              </a:rPr>
              <a:t>on a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-US" sz="2000" dirty="0">
                <a:latin typeface="Arial" panose="020B0604020202020204" pitchFamily="34" charset="0"/>
                <a:ea typeface="Consolas" charset="0"/>
                <a:cs typeface="Arial" panose="020B0604020202020204" pitchFamily="34" charset="0"/>
              </a:rPr>
              <a:t>– first line is </a:t>
            </a:r>
            <a:r>
              <a:rPr lang="en-US" sz="20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this.getRadio</a:t>
            </a:r>
            <a:r>
              <a:rPr lang="en-US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0">
              <a:lnSpc>
                <a:spcPct val="110000"/>
              </a:lnSpc>
            </a:pP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getRadio()</a:t>
            </a:r>
            <a:r>
              <a:rPr lang="en" sz="2000" dirty="0"/>
              <a:t> returns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_myRadio</a:t>
            </a:r>
          </a:p>
          <a:p>
            <a:pPr lvl="0">
              <a:lnSpc>
                <a:spcPct val="110000"/>
              </a:lnSpc>
            </a:pPr>
            <a:r>
              <a:rPr lang="en" sz="2000" dirty="0"/>
              <a:t>What is the value of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" sz="20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myRadio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sz="2000" dirty="0"/>
              <a:t>at this point in the code?</a:t>
            </a:r>
          </a:p>
          <a:p>
            <a:pPr lvl="1">
              <a:lnSpc>
                <a:spcPct val="110000"/>
              </a:lnSpc>
            </a:pPr>
            <a:r>
              <a:rPr lang="en-US" sz="1800" dirty="0"/>
              <a:t>was</a:t>
            </a:r>
            <a:r>
              <a:rPr lang="en" sz="1800" dirty="0"/>
              <a:t> it </a:t>
            </a:r>
            <a:r>
              <a:rPr lang="en-US" sz="1800" dirty="0"/>
              <a:t>initialized when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Arial"/>
              </a:rPr>
              <a:t>Convertible </a:t>
            </a:r>
            <a:r>
              <a:rPr lang="en" sz="1800" dirty="0">
                <a:sym typeface="Arial"/>
              </a:rPr>
              <a:t>was instantiated</a:t>
            </a:r>
            <a:r>
              <a:rPr lang="en" sz="1800" dirty="0"/>
              <a:t>?</a:t>
            </a:r>
            <a:endParaRPr lang="en-US" sz="1800" dirty="0"/>
          </a:p>
          <a:p>
            <a:pPr lvl="1">
              <a:lnSpc>
                <a:spcPct val="110000"/>
              </a:lnSpc>
            </a:pPr>
            <a:r>
              <a:rPr lang="en-US" sz="1800" dirty="0"/>
              <a:t>Java will, in fact, call superclass constructor by default, but we don</a:t>
            </a:r>
            <a:r>
              <a:rPr lang="mr-IN" sz="1800" dirty="0"/>
              <a:t>’</a:t>
            </a:r>
            <a:r>
              <a:rPr lang="en-US" sz="1800" dirty="0"/>
              <a:t>t want to rely on that</a:t>
            </a:r>
            <a:endParaRPr lang="en" sz="1800" dirty="0"/>
          </a:p>
        </p:txBody>
      </p:sp>
      <p:sp>
        <p:nvSpPr>
          <p:cNvPr id="501" name="Shape 501"/>
          <p:cNvSpPr txBox="1">
            <a:spLocks noGrp="1"/>
          </p:cNvSpPr>
          <p:nvPr>
            <p:ph type="title"/>
          </p:nvPr>
        </p:nvSpPr>
        <p:spPr>
          <a:xfrm>
            <a:off x="278296" y="113998"/>
            <a:ext cx="8577468" cy="620908"/>
          </a:xfrm>
        </p:spPr>
        <p:txBody>
          <a:bodyPr/>
          <a:lstStyle/>
          <a:p>
            <a:pPr lvl="0"/>
            <a:r>
              <a:rPr lang="en-US" dirty="0"/>
              <a:t>Code S</a:t>
            </a:r>
            <a:r>
              <a:rPr lang="en" dirty="0" err="1"/>
              <a:t>tep</a:t>
            </a:r>
            <a:r>
              <a:rPr lang="en" dirty="0"/>
              <a:t> </a:t>
            </a:r>
            <a:r>
              <a:rPr lang="en-US" dirty="0"/>
              <a:t>T</a:t>
            </a:r>
            <a:r>
              <a:rPr lang="en" dirty="0" err="1"/>
              <a:t>hrough</a:t>
            </a:r>
            <a:endParaRPr lang="en" dirty="0"/>
          </a:p>
        </p:txBody>
      </p:sp>
      <p:sp>
        <p:nvSpPr>
          <p:cNvPr id="7" name="Shape 489"/>
          <p:cNvSpPr txBox="1"/>
          <p:nvPr/>
        </p:nvSpPr>
        <p:spPr>
          <a:xfrm>
            <a:off x="4682860" y="758396"/>
            <a:ext cx="4490359" cy="18743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</a:t>
            </a:r>
            <a:endParaRPr lang="en-US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setRadioPresets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         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.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setFavorite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(1, 95.5);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this.getRadio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().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setFavorite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(2, 92.3);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sp>
        <p:nvSpPr>
          <p:cNvPr id="8" name="Shape 489"/>
          <p:cNvSpPr txBox="1"/>
          <p:nvPr/>
        </p:nvSpPr>
        <p:spPr>
          <a:xfrm>
            <a:off x="4682860" y="2825712"/>
            <a:ext cx="4653644" cy="18743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private Radio _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myRadio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;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-US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//constructor initializing _</a:t>
            </a:r>
            <a:r>
              <a:rPr lang="en-US" dirty="0" err="1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myRadio</a:t>
            </a:r>
            <a:r>
              <a:rPr lang="en-US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and       ```//other code elided</a:t>
            </a: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Radio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getRadio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4571999" y="2842041"/>
            <a:ext cx="435972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70577" y="1869275"/>
            <a:ext cx="1706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this.getRadio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270577" y="4389078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return _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myRadio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2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5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6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" grpId="0" uiExpand="1" build="p"/>
      <p:bldP spid="7" grpId="0"/>
      <p:bldP spid="8" grpId="0"/>
      <p:bldP spid="2" grpId="0"/>
      <p:bldP spid="2" grpId="1"/>
      <p:bldP spid="2" grpId="2"/>
      <p:bldP spid="4" grpId="0" build="allAtOnce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 txBox="1">
            <a:spLocks noGrp="1"/>
          </p:cNvSpPr>
          <p:nvPr>
            <p:ph type="title"/>
          </p:nvPr>
        </p:nvSpPr>
        <p:spPr>
          <a:xfrm>
            <a:off x="278295" y="274639"/>
            <a:ext cx="8730237" cy="620908"/>
          </a:xfrm>
        </p:spPr>
        <p:txBody>
          <a:bodyPr>
            <a:noAutofit/>
          </a:bodyPr>
          <a:lstStyle/>
          <a:p>
            <a:pPr lvl="0"/>
            <a:r>
              <a:rPr lang="en" sz="2400" dirty="0"/>
              <a:t>Making Sure Superclass’s Instance Variables are Initialized</a:t>
            </a:r>
          </a:p>
        </p:txBody>
      </p:sp>
      <p:sp>
        <p:nvSpPr>
          <p:cNvPr id="6" name="Shape 509"/>
          <p:cNvSpPr txBox="1">
            <a:spLocks/>
          </p:cNvSpPr>
          <p:nvPr/>
        </p:nvSpPr>
        <p:spPr>
          <a:xfrm>
            <a:off x="278295" y="1123123"/>
            <a:ext cx="8577469" cy="38740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63550" indent="-40163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.LucidaGrandeUI" charset="0"/>
              <a:buChar char="●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866775" indent="-4095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Courier New" charset="0"/>
              <a:buChar char="o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316038" indent="-401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Wingdings" charset="2"/>
              <a:buChar char="§"/>
              <a:tabLst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779588" indent="-4079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228850" indent="-400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" sz="22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200" dirty="0">
                <a:solidFill>
                  <a:srgbClr val="FF40FF"/>
                </a:solidFill>
              </a:rPr>
              <a:t> </a:t>
            </a:r>
            <a:r>
              <a:rPr lang="en" sz="2200" dirty="0"/>
              <a:t>may declare its own instance variables, which are initialized in its constructor</a:t>
            </a:r>
            <a:r>
              <a:rPr lang="en-US" sz="2200" dirty="0"/>
              <a:t>, but what about instance variables pseudo-inherited from </a:t>
            </a:r>
            <a:r>
              <a:rPr lang="en-US" sz="2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sz="2200" dirty="0"/>
              <a:t>?</a:t>
            </a:r>
            <a:endParaRPr lang="en" sz="2200" dirty="0"/>
          </a:p>
          <a:p>
            <a:pPr>
              <a:lnSpc>
                <a:spcPct val="100000"/>
              </a:lnSpc>
            </a:pPr>
            <a:r>
              <a:rPr lang="en" sz="2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200" dirty="0"/>
              <a:t>’s instance variable</a:t>
            </a:r>
            <a:r>
              <a:rPr lang="en-US" sz="2200" dirty="0"/>
              <a:t>s</a:t>
            </a:r>
            <a:r>
              <a:rPr lang="en" sz="2200" dirty="0"/>
              <a:t> are initialized in its constructor</a:t>
            </a:r>
          </a:p>
          <a:p>
            <a:pPr lvl="1">
              <a:lnSpc>
                <a:spcPct val="100000"/>
              </a:lnSpc>
            </a:pPr>
            <a:r>
              <a:rPr lang="en-US" sz="2200" dirty="0"/>
              <a:t>b</a:t>
            </a:r>
            <a:r>
              <a:rPr lang="en" sz="2200" dirty="0" err="1"/>
              <a:t>ut</a:t>
            </a:r>
            <a:r>
              <a:rPr lang="en" sz="2200" dirty="0"/>
              <a:t> we don’t instantiate a </a:t>
            </a:r>
            <a:r>
              <a:rPr lang="en" sz="2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200" dirty="0"/>
              <a:t> when we instantiate a </a:t>
            </a:r>
            <a:r>
              <a:rPr lang="en" sz="22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200" dirty="0"/>
              <a:t>!</a:t>
            </a:r>
            <a:endParaRPr lang="en" sz="2200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00000"/>
              </a:lnSpc>
            </a:pPr>
            <a:r>
              <a:rPr lang="en" sz="2200" dirty="0"/>
              <a:t>When we instantiate </a:t>
            </a:r>
            <a:r>
              <a:rPr lang="en" sz="22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200" dirty="0"/>
              <a:t>, how can we make sure </a:t>
            </a:r>
            <a:r>
              <a:rPr lang="en" sz="2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200" dirty="0"/>
              <a:t>’s instance variables are initialized too</a:t>
            </a:r>
            <a:r>
              <a:rPr lang="en-US" sz="2200" dirty="0"/>
              <a:t> via an explicit call</a:t>
            </a:r>
            <a:r>
              <a:rPr lang="en" sz="2200" dirty="0"/>
              <a:t>? </a:t>
            </a:r>
          </a:p>
          <a:p>
            <a:pPr lvl="1">
              <a:lnSpc>
                <a:spcPct val="100000"/>
              </a:lnSpc>
            </a:pPr>
            <a:r>
              <a:rPr lang="en-US" sz="2200" dirty="0">
                <a:solidFill>
                  <a:srgbClr val="FF0000"/>
                </a:solidFill>
              </a:rPr>
              <a:t>w</a:t>
            </a:r>
            <a:r>
              <a:rPr lang="en" sz="2200" dirty="0">
                <a:solidFill>
                  <a:srgbClr val="FF0000"/>
                </a:solidFill>
              </a:rPr>
              <a:t>ant to call </a:t>
            </a:r>
            <a:r>
              <a:rPr lang="en" sz="2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200" dirty="0">
                <a:solidFill>
                  <a:srgbClr val="FF0000"/>
                </a:solidFill>
              </a:rPr>
              <a:t>’s</a:t>
            </a:r>
            <a:r>
              <a:rPr lang="en" sz="2200" dirty="0"/>
              <a:t> </a:t>
            </a:r>
            <a:r>
              <a:rPr lang="en" sz="2200" dirty="0">
                <a:solidFill>
                  <a:srgbClr val="FF0000"/>
                </a:solidFill>
              </a:rPr>
              <a:t>constructor without making an instance of a </a:t>
            </a:r>
            <a:r>
              <a:rPr lang="en" sz="2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sz="2200" dirty="0">
                <a:solidFill>
                  <a:srgbClr val="00B050"/>
                </a:solidFill>
              </a:rPr>
              <a:t> </a:t>
            </a:r>
            <a:r>
              <a:rPr lang="en" sz="2200" dirty="0">
                <a:solidFill>
                  <a:srgbClr val="FF0000"/>
                </a:solidFill>
              </a:rPr>
              <a:t>via</a:t>
            </a:r>
            <a:r>
              <a:rPr lang="en" sz="2200" dirty="0"/>
              <a:t> </a:t>
            </a:r>
            <a:r>
              <a:rPr lang="en" sz="22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</a:p>
        </p:txBody>
      </p:sp>
    </p:spTree>
    <p:extLst>
      <p:ext uri="{BB962C8B-B14F-4D97-AF65-F5344CB8AC3E}">
        <p14:creationId xmlns:p14="http://schemas.microsoft.com/office/powerpoint/2010/main" val="1461066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 txBox="1">
            <a:spLocks noGrp="1"/>
          </p:cNvSpPr>
          <p:nvPr>
            <p:ph type="body" idx="1"/>
          </p:nvPr>
        </p:nvSpPr>
        <p:spPr>
          <a:xfrm>
            <a:off x="98856" y="898535"/>
            <a:ext cx="4604085" cy="3874096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800" dirty="0"/>
              <a:t>’s instance variables (like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_radio</a:t>
            </a:r>
            <a:r>
              <a:rPr lang="en" sz="1800" dirty="0"/>
              <a:t>) are initialized in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800" dirty="0"/>
              <a:t>’s constructor </a:t>
            </a:r>
          </a:p>
          <a:p>
            <a:pPr lvl="0">
              <a:lnSpc>
                <a:spcPct val="100000"/>
              </a:lnSpc>
            </a:pPr>
            <a:r>
              <a:rPr lang="en" sz="1800" dirty="0"/>
              <a:t>To make sure that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_radio </a:t>
            </a:r>
            <a:r>
              <a:rPr lang="en" sz="1800" dirty="0"/>
              <a:t>is initialized whenever we instantiate a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1800" dirty="0"/>
              <a:t>, we need to call superclass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" sz="1800" dirty="0"/>
              <a:t>’s constructor </a:t>
            </a:r>
          </a:p>
          <a:p>
            <a:pPr lvl="0">
              <a:lnSpc>
                <a:spcPct val="100000"/>
              </a:lnSpc>
            </a:pPr>
            <a:r>
              <a:rPr lang="en" sz="1800" dirty="0"/>
              <a:t>The syntax for doing this is “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super()</a:t>
            </a:r>
            <a:r>
              <a:rPr lang="en" sz="1800" dirty="0"/>
              <a:t>” </a:t>
            </a:r>
          </a:p>
          <a:p>
            <a:pPr lvl="0">
              <a:lnSpc>
                <a:spcPct val="100000"/>
              </a:lnSpc>
            </a:pPr>
            <a:r>
              <a:rPr lang="en" sz="1800" dirty="0"/>
              <a:t>Here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super()</a:t>
            </a:r>
            <a:r>
              <a:rPr lang="en" sz="1800" dirty="0"/>
              <a:t> is the parent’s constructor; before, in partial overriding</a:t>
            </a:r>
            <a:r>
              <a:rPr lang="en-US" sz="1800" dirty="0"/>
              <a:t> when we used</a:t>
            </a:r>
            <a:r>
              <a:rPr lang="en" sz="1800" dirty="0"/>
              <a:t> 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super.drive</a:t>
            </a:r>
            <a:r>
              <a:rPr lang="en" sz="1800" dirty="0"/>
              <a:t>,</a:t>
            </a:r>
            <a:r>
              <a:rPr lang="en" sz="18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/>
              <a:t>“super” referred to</a:t>
            </a:r>
            <a:r>
              <a:rPr lang="en" sz="1800" dirty="0"/>
              <a:t> the parent itself (verb vs. noun distinction)</a:t>
            </a:r>
          </a:p>
        </p:txBody>
      </p:sp>
      <p:sp>
        <p:nvSpPr>
          <p:cNvPr id="515" name="Shape 515"/>
          <p:cNvSpPr txBox="1">
            <a:spLocks noGrp="1"/>
          </p:cNvSpPr>
          <p:nvPr>
            <p:ph type="title"/>
          </p:nvPr>
        </p:nvSpPr>
        <p:spPr>
          <a:xfrm>
            <a:off x="278296" y="50051"/>
            <a:ext cx="8577468" cy="620908"/>
          </a:xfrm>
        </p:spPr>
        <p:txBody>
          <a:bodyPr>
            <a:normAutofit/>
          </a:bodyPr>
          <a:lstStyle/>
          <a:p>
            <a:pPr lvl="0"/>
            <a:r>
              <a:rPr lang="en" sz="2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super()</a:t>
            </a:r>
            <a:r>
              <a:rPr lang="en" sz="2800" dirty="0"/>
              <a:t>: Invoking Superclass’s Constructor</a:t>
            </a:r>
            <a:r>
              <a:rPr lang="en-US" sz="2800" dirty="0"/>
              <a:t> (1/4)</a:t>
            </a:r>
            <a:endParaRPr lang="en" sz="2800" dirty="0"/>
          </a:p>
        </p:txBody>
      </p:sp>
      <p:sp>
        <p:nvSpPr>
          <p:cNvPr id="6" name="Shape 489"/>
          <p:cNvSpPr txBox="1"/>
          <p:nvPr/>
        </p:nvSpPr>
        <p:spPr>
          <a:xfrm>
            <a:off x="4647106" y="1155779"/>
            <a:ext cx="4490359" cy="3476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private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ConvertibleTop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_top;</a:t>
            </a: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</a:t>
            </a:r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super();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_top = 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ConvertibleTop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this.setRadioPresets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setRadioPresets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this.getRadio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().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setFavorite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(1, 95.5);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this.getRadio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().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setFavorite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(2, 92.3);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48595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2FC05B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6" grpId="0" uiExpand="1" build="p"/>
      <p:bldP spid="6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Shape 523"/>
          <p:cNvSpPr txBox="1">
            <a:spLocks noGrp="1"/>
          </p:cNvSpPr>
          <p:nvPr>
            <p:ph type="body" idx="1"/>
          </p:nvPr>
        </p:nvSpPr>
        <p:spPr>
          <a:xfrm>
            <a:off x="251183" y="882259"/>
            <a:ext cx="3991445" cy="3595317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1800" dirty="0"/>
              <a:t>We call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super</a:t>
            </a:r>
            <a:r>
              <a:rPr lang="en-US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sz="1800" dirty="0">
                <a:solidFill>
                  <a:srgbClr val="00B050"/>
                </a:solidFill>
              </a:rPr>
              <a:t> </a:t>
            </a:r>
            <a:r>
              <a:rPr lang="en" sz="1800" dirty="0"/>
              <a:t>from the </a:t>
            </a:r>
            <a:r>
              <a:rPr lang="en" sz="1800" dirty="0">
                <a:solidFill>
                  <a:srgbClr val="FF40FF"/>
                </a:solidFill>
              </a:rPr>
              <a:t>subclass</a:t>
            </a:r>
            <a:r>
              <a:rPr lang="en" sz="1800" dirty="0"/>
              <a:t>’s constructor to make sure the </a:t>
            </a:r>
            <a:r>
              <a:rPr lang="en" sz="1800" dirty="0">
                <a:solidFill>
                  <a:srgbClr val="00B050"/>
                </a:solidFill>
              </a:rPr>
              <a:t>superclass</a:t>
            </a:r>
            <a:r>
              <a:rPr lang="en" sz="1800" dirty="0"/>
              <a:t>’s instance variables are initialized properly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en-US" sz="1600" dirty="0"/>
              <a:t>even though we aren’t instantiating an instance of the superclass, we need to </a:t>
            </a:r>
            <a:r>
              <a:rPr lang="en-US" sz="1600" b="1" dirty="0"/>
              <a:t>construct</a:t>
            </a:r>
            <a:r>
              <a:rPr lang="en-US" sz="1600" dirty="0"/>
              <a:t> the superclass to initialize its instance variables</a:t>
            </a:r>
            <a:endParaRPr lang="en" sz="1600" dirty="0"/>
          </a:p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1800" b="1" dirty="0"/>
              <a:t>Can only make this call once</a:t>
            </a:r>
            <a:r>
              <a:rPr lang="en" sz="1800" dirty="0"/>
              <a:t>, and it must be the very </a:t>
            </a:r>
            <a:r>
              <a:rPr lang="en" sz="1800" b="1" dirty="0"/>
              <a:t>first</a:t>
            </a:r>
            <a:r>
              <a:rPr lang="en" sz="1800" dirty="0"/>
              <a:t> line in the </a:t>
            </a:r>
            <a:r>
              <a:rPr lang="en" sz="1800" dirty="0">
                <a:solidFill>
                  <a:srgbClr val="FF40FF"/>
                </a:solidFill>
              </a:rPr>
              <a:t>subclass</a:t>
            </a:r>
            <a:r>
              <a:rPr lang="en" sz="1800" dirty="0"/>
              <a:t>’s constructor</a:t>
            </a:r>
            <a:endParaRPr lang="en-US" sz="1800" dirty="0"/>
          </a:p>
        </p:txBody>
      </p:sp>
      <p:sp>
        <p:nvSpPr>
          <p:cNvPr id="8" name="Shape 515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>
            <a:normAutofit/>
          </a:bodyPr>
          <a:lstStyle/>
          <a:p>
            <a:pPr lvl="0"/>
            <a:r>
              <a:rPr lang="en" sz="2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super()</a:t>
            </a:r>
            <a:r>
              <a:rPr lang="en" sz="2800" dirty="0"/>
              <a:t>: Invoking Superclass’s Constructor</a:t>
            </a:r>
            <a:r>
              <a:rPr lang="en-US" sz="2800" dirty="0"/>
              <a:t> (2/4)</a:t>
            </a:r>
            <a:endParaRPr lang="en" sz="2800" dirty="0"/>
          </a:p>
        </p:txBody>
      </p:sp>
      <p:sp>
        <p:nvSpPr>
          <p:cNvPr id="10" name="Shape 489"/>
          <p:cNvSpPr txBox="1"/>
          <p:nvPr/>
        </p:nvSpPr>
        <p:spPr>
          <a:xfrm>
            <a:off x="4118429" y="941644"/>
            <a:ext cx="4613136" cy="3476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extends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private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ConvertibleTop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_top;</a:t>
            </a: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  super();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_top = 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ConvertibleTop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this.setRadioPresets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setRadioPresets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this.getRadio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().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setFavorite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(1, 95.5);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this.getRadio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().</a:t>
            </a:r>
            <a:r>
              <a:rPr lang="en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setFavorite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(2, 92.3);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10991" y="4488934"/>
            <a:ext cx="80152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i="1" dirty="0"/>
              <a:t>Note</a:t>
            </a:r>
            <a:r>
              <a:rPr lang="en-US" dirty="0"/>
              <a:t>: Our call to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super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dirty="0">
                <a:solidFill>
                  <a:srgbClr val="00B050"/>
                </a:solidFill>
              </a:rPr>
              <a:t> </a:t>
            </a:r>
            <a:r>
              <a:rPr lang="en-US" dirty="0"/>
              <a:t>creates one copy of the instance variables, located deep inside the subclass, but accessible to sub class only if class provides setters/getters (see diagram in slide 57)</a:t>
            </a:r>
            <a:endParaRPr lang="en" dirty="0"/>
          </a:p>
          <a:p>
            <a:endParaRPr lang="en-US" dirty="0"/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7C8297FF-84E6-B24E-8F5A-E8146CE1C759}"/>
              </a:ext>
            </a:extLst>
          </p:cNvPr>
          <p:cNvSpPr/>
          <p:nvPr/>
        </p:nvSpPr>
        <p:spPr>
          <a:xfrm>
            <a:off x="8278395" y="1111850"/>
            <a:ext cx="453170" cy="2919800"/>
          </a:xfrm>
          <a:prstGeom prst="rightBrace">
            <a:avLst>
              <a:gd name="adj1" fmla="val 8333"/>
              <a:gd name="adj2" fmla="val 5202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E20F45-9045-F94C-8512-BA7E6D903E14}"/>
              </a:ext>
            </a:extLst>
          </p:cNvPr>
          <p:cNvSpPr txBox="1"/>
          <p:nvPr/>
        </p:nvSpPr>
        <p:spPr>
          <a:xfrm>
            <a:off x="8462116" y="1646219"/>
            <a:ext cx="10591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Code</a:t>
            </a:r>
          </a:p>
          <a:p>
            <a:r>
              <a:rPr lang="en-US" sz="1200" dirty="0"/>
              <a:t>from previous slide </a:t>
            </a:r>
          </a:p>
        </p:txBody>
      </p:sp>
    </p:spTree>
    <p:extLst>
      <p:ext uri="{BB962C8B-B14F-4D97-AF65-F5344CB8AC3E}">
        <p14:creationId xmlns:p14="http://schemas.microsoft.com/office/powerpoint/2010/main" val="1590366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3" grpId="0" uiExpand="1" build="p"/>
      <p:bldP spid="2" grpId="0" animBg="1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3"/>
          <p:cNvSpPr txBox="1">
            <a:spLocks noGrp="1"/>
          </p:cNvSpPr>
          <p:nvPr>
            <p:ph type="ctrTitle"/>
          </p:nvPr>
        </p:nvSpPr>
        <p:spPr>
          <a:xfrm>
            <a:off x="311149" y="-564677"/>
            <a:ext cx="8521700" cy="2052637"/>
          </a:xfrm>
          <a:prstGeom prst="rect">
            <a:avLst/>
          </a:prstGeom>
        </p:spPr>
        <p:txBody>
          <a:bodyPr lIns="91425" tIns="91425" rIns="91425" bIns="91425" anchor="b" anchorCtr="0">
            <a:sp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Lecture </a:t>
            </a:r>
            <a:r>
              <a:rPr lang="en-US" dirty="0"/>
              <a:t>6</a:t>
            </a:r>
            <a:endParaRPr lang="en" dirty="0"/>
          </a:p>
        </p:txBody>
      </p:sp>
      <p:sp>
        <p:nvSpPr>
          <p:cNvPr id="8" name="Shape 24"/>
          <p:cNvSpPr txBox="1">
            <a:spLocks noGrp="1"/>
          </p:cNvSpPr>
          <p:nvPr>
            <p:ph type="subTitle" idx="1"/>
          </p:nvPr>
        </p:nvSpPr>
        <p:spPr>
          <a:xfrm>
            <a:off x="311149" y="1379802"/>
            <a:ext cx="8521700" cy="793750"/>
          </a:xfrm>
          <a:prstGeom prst="rect">
            <a:avLst/>
          </a:prstGeom>
        </p:spPr>
        <p:txBody>
          <a:bodyPr lIns="91425" tIns="91425" rIns="91425" bIns="91425" anchor="t" anchorCtr="0">
            <a:sp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Inheritance and Polymorphism</a:t>
            </a:r>
            <a:endParaRPr lang="en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891" y="2107281"/>
            <a:ext cx="4636215" cy="261530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702D0-5536-2142-99EA-C2BCF0474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5DC9426-BF23-1049-A5DE-CB4E35C5199A}" type="slidenum">
              <a:rPr lang="en-US" smtClean="0"/>
              <a:pPr/>
              <a:t>6</a:t>
            </a:fld>
            <a:r>
              <a:rPr lang="en-US"/>
              <a:t> / 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86929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>
            <a:spLocks noGrp="1"/>
          </p:cNvSpPr>
          <p:nvPr>
            <p:ph type="body" idx="1"/>
          </p:nvPr>
        </p:nvSpPr>
        <p:spPr>
          <a:xfrm>
            <a:off x="278096" y="1062628"/>
            <a:ext cx="4699400" cy="3509202"/>
          </a:xfrm>
        </p:spPr>
        <p:txBody>
          <a:bodyPr/>
          <a:lstStyle/>
          <a:p>
            <a:pPr lvl="0"/>
            <a:r>
              <a:rPr lang="en" dirty="0"/>
              <a:t>What if the superclass’s constructor takes in a parameter?</a:t>
            </a:r>
          </a:p>
          <a:p>
            <a:pPr lvl="0"/>
            <a:r>
              <a:rPr lang="en" dirty="0"/>
              <a:t>We’ve modified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/>
              <a:t>’s constructor to take in a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Racer</a:t>
            </a:r>
            <a:r>
              <a:rPr lang="en" dirty="0">
                <a:solidFill>
                  <a:srgbClr val="FF0000"/>
                </a:solidFill>
              </a:rPr>
              <a:t> </a:t>
            </a:r>
            <a:r>
              <a:rPr lang="en" dirty="0"/>
              <a:t>as a parameter</a:t>
            </a:r>
          </a:p>
          <a:p>
            <a:pPr lvl="0"/>
            <a:r>
              <a:rPr lang="en" dirty="0"/>
              <a:t>How do we invoke this constructor correctly from the subclass?</a:t>
            </a:r>
          </a:p>
        </p:txBody>
      </p:sp>
      <p:sp>
        <p:nvSpPr>
          <p:cNvPr id="529" name="Shape 529"/>
          <p:cNvSpPr txBox="1">
            <a:spLocks noGrp="1"/>
          </p:cNvSpPr>
          <p:nvPr>
            <p:ph type="title"/>
          </p:nvPr>
        </p:nvSpPr>
        <p:spPr>
          <a:xfrm>
            <a:off x="278296" y="290968"/>
            <a:ext cx="8577468" cy="620908"/>
          </a:xfrm>
        </p:spPr>
        <p:txBody>
          <a:bodyPr>
            <a:normAutofit/>
          </a:bodyPr>
          <a:lstStyle/>
          <a:p>
            <a:pPr lvl="0"/>
            <a:r>
              <a:rPr lang="en" sz="2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super()</a:t>
            </a:r>
            <a:r>
              <a:rPr lang="en" sz="2800" dirty="0"/>
              <a:t>: Invoking Superclass’s Constructor</a:t>
            </a:r>
            <a:r>
              <a:rPr lang="en-US" sz="2800" dirty="0"/>
              <a:t> (3/4)</a:t>
            </a:r>
            <a:endParaRPr lang="en" sz="2800" dirty="0"/>
          </a:p>
        </p:txBody>
      </p:sp>
      <p:sp>
        <p:nvSpPr>
          <p:cNvPr id="6" name="Shape 489"/>
          <p:cNvSpPr txBox="1"/>
          <p:nvPr/>
        </p:nvSpPr>
        <p:spPr>
          <a:xfrm>
            <a:off x="5188316" y="1391247"/>
            <a:ext cx="3362975" cy="256715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 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private Racer _driver;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Car(            )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_driver = driver;</a:t>
            </a:r>
          </a:p>
          <a:p>
            <a:pPr lvl="0"/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Racer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getRacer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()</a:t>
            </a: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return _driver;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sp>
        <p:nvSpPr>
          <p:cNvPr id="3" name="Rectangle 2"/>
          <p:cNvSpPr/>
          <p:nvPr/>
        </p:nvSpPr>
        <p:spPr>
          <a:xfrm>
            <a:off x="6677299" y="2078971"/>
            <a:ext cx="13773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Racer driver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2133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0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Shape 537"/>
          <p:cNvSpPr txBox="1">
            <a:spLocks noGrp="1"/>
          </p:cNvSpPr>
          <p:nvPr>
            <p:ph type="body" idx="1"/>
          </p:nvPr>
        </p:nvSpPr>
        <p:spPr>
          <a:xfrm>
            <a:off x="278296" y="1075856"/>
            <a:ext cx="4800600" cy="3509202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2000" dirty="0"/>
              <a:t>In this case, need the </a:t>
            </a:r>
            <a:r>
              <a:rPr lang="en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000" dirty="0"/>
              <a:t>’s constructor to also take in a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Racer</a:t>
            </a:r>
          </a:p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2000" dirty="0"/>
              <a:t>This way, </a:t>
            </a:r>
            <a:r>
              <a:rPr lang="en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" sz="2000" dirty="0">
                <a:solidFill>
                  <a:srgbClr val="FF40FF"/>
                </a:solidFill>
              </a:rPr>
              <a:t> </a:t>
            </a:r>
            <a:r>
              <a:rPr lang="en" sz="2000" dirty="0"/>
              <a:t>can pass on the instance of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Racer</a:t>
            </a:r>
            <a:r>
              <a:rPr lang="en" sz="2000" dirty="0"/>
              <a:t> it receives to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000" dirty="0"/>
              <a:t>’s constructor</a:t>
            </a:r>
          </a:p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2000" dirty="0"/>
              <a:t>The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Racer</a:t>
            </a:r>
            <a:r>
              <a:rPr lang="en" sz="2000" dirty="0">
                <a:solidFill>
                  <a:srgbClr val="0000FF"/>
                </a:solidFill>
              </a:rPr>
              <a:t> </a:t>
            </a:r>
            <a:r>
              <a:rPr lang="en" sz="2000" dirty="0"/>
              <a:t>is passed as an argument to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super()</a:t>
            </a:r>
            <a:r>
              <a:rPr lang="en" sz="2000" dirty="0">
                <a:solidFill>
                  <a:srgbClr val="00B050"/>
                </a:solidFill>
              </a:rPr>
              <a:t> </a:t>
            </a:r>
            <a:r>
              <a:rPr lang="en" sz="2000" dirty="0"/>
              <a:t>– now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Racer</a:t>
            </a:r>
            <a:r>
              <a:rPr lang="en" sz="2000" dirty="0"/>
              <a:t>’s constructor will initialize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000" dirty="0"/>
              <a:t>’s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_driver</a:t>
            </a:r>
            <a:r>
              <a:rPr lang="en" sz="2000" dirty="0">
                <a:solidFill>
                  <a:srgbClr val="0000FF"/>
                </a:solidFill>
              </a:rPr>
              <a:t> </a:t>
            </a:r>
            <a:r>
              <a:rPr lang="en" sz="2000" dirty="0"/>
              <a:t>to the instance of 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Racer</a:t>
            </a:r>
            <a:r>
              <a:rPr lang="en" sz="2000" dirty="0">
                <a:solidFill>
                  <a:srgbClr val="0000FF"/>
                </a:solidFill>
              </a:rPr>
              <a:t> </a:t>
            </a:r>
            <a:r>
              <a:rPr lang="en" sz="2000" dirty="0"/>
              <a:t>that was passed to the </a:t>
            </a:r>
            <a:r>
              <a:rPr lang="en" sz="20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</a:p>
        </p:txBody>
      </p:sp>
      <p:sp>
        <p:nvSpPr>
          <p:cNvPr id="536" name="Shape 536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>
            <a:normAutofit/>
          </a:bodyPr>
          <a:lstStyle/>
          <a:p>
            <a:pPr lvl="0"/>
            <a:r>
              <a:rPr lang="en" sz="2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super()</a:t>
            </a:r>
            <a:r>
              <a:rPr lang="en" sz="2800" dirty="0"/>
              <a:t>: Invoking Superclass’s Constructor</a:t>
            </a:r>
            <a:r>
              <a:rPr lang="en-US" sz="2800" dirty="0"/>
              <a:t> (4/4)</a:t>
            </a:r>
            <a:endParaRPr lang="en" sz="2800" dirty="0"/>
          </a:p>
        </p:txBody>
      </p:sp>
      <p:sp>
        <p:nvSpPr>
          <p:cNvPr id="538" name="Shape 538"/>
          <p:cNvSpPr txBox="1"/>
          <p:nvPr/>
        </p:nvSpPr>
        <p:spPr>
          <a:xfrm>
            <a:off x="5208814" y="1505796"/>
            <a:ext cx="3981493" cy="277995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" sz="13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extends </a:t>
            </a:r>
            <a:r>
              <a:rPr lang="en" sz="13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private </a:t>
            </a:r>
            <a:r>
              <a:rPr lang="en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ConvertibleTop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_top;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-US" sz="13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) {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sz="13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super(driver);</a:t>
            </a:r>
            <a:endParaRPr lang="en-US" sz="13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_top = new </a:t>
            </a:r>
            <a:r>
              <a:rPr lang="en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ConvertibleTop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dragRace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(){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this.getRacer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().</a:t>
            </a:r>
            <a:r>
              <a:rPr lang="en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stepOnIt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85815" y="2358189"/>
            <a:ext cx="128112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Racer driver</a:t>
            </a: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468093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2000" fill="hold"/>
                                        <p:tgtEl>
                                          <p:spTgt spid="5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7" grpId="0" uiExpand="1" build="p"/>
      <p:bldP spid="538" grpId="0"/>
      <p:bldP spid="2" grpId="0"/>
      <p:bldP spid="2" grpId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 txBox="1">
            <a:spLocks noGrp="1"/>
          </p:cNvSpPr>
          <p:nvPr>
            <p:ph type="body" idx="1"/>
          </p:nvPr>
        </p:nvSpPr>
        <p:spPr>
          <a:xfrm>
            <a:off x="278295" y="1141171"/>
            <a:ext cx="4922552" cy="3856047"/>
          </a:xfrm>
        </p:spPr>
        <p:txBody>
          <a:bodyPr>
            <a:noAutofit/>
          </a:bodyPr>
          <a:lstStyle/>
          <a:p>
            <a:pPr lvl="0"/>
            <a:r>
              <a:rPr lang="en" sz="2000" dirty="0"/>
              <a:t>If you don’t explicitly call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super()</a:t>
            </a:r>
            <a:r>
              <a:rPr lang="en" sz="2000" dirty="0">
                <a:solidFill>
                  <a:srgbClr val="FF0000"/>
                </a:solidFill>
              </a:rPr>
              <a:t> </a:t>
            </a:r>
            <a:r>
              <a:rPr lang="en" sz="2000" dirty="0"/>
              <a:t>first thing in your constructor, Java</a:t>
            </a:r>
            <a:r>
              <a:rPr lang="en-US" sz="2000" dirty="0"/>
              <a:t> compiler</a:t>
            </a:r>
            <a:r>
              <a:rPr lang="en" sz="2000" dirty="0"/>
              <a:t> automatically calls it for you, passing in no arguments</a:t>
            </a:r>
          </a:p>
          <a:p>
            <a:pPr lvl="0"/>
            <a:r>
              <a:rPr lang="en" sz="2000" dirty="0"/>
              <a:t>But if superclass’s constructor requires </a:t>
            </a:r>
            <a:r>
              <a:rPr lang="en-US" sz="2000" dirty="0"/>
              <a:t>an argument</a:t>
            </a:r>
            <a:r>
              <a:rPr lang="en" sz="2000" dirty="0"/>
              <a:t>, you’ll get an error!</a:t>
            </a:r>
          </a:p>
          <a:p>
            <a:pPr lvl="0"/>
            <a:r>
              <a:rPr lang="en" sz="2000" dirty="0"/>
              <a:t>In this case, we get a </a:t>
            </a:r>
            <a:r>
              <a:rPr lang="en" sz="2000" b="1" dirty="0">
                <a:solidFill>
                  <a:srgbClr val="FF0000"/>
                </a:solidFill>
              </a:rPr>
              <a:t>compiler error </a:t>
            </a:r>
            <a:r>
              <a:rPr lang="en" sz="2000" dirty="0"/>
              <a:t>saying that there is no constructor “</a:t>
            </a:r>
            <a:r>
              <a:rPr lang="en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Car()</a:t>
            </a:r>
            <a:r>
              <a:rPr lang="en" sz="2000" dirty="0"/>
              <a:t>”, since it was declared with a parameter</a:t>
            </a:r>
          </a:p>
        </p:txBody>
      </p:sp>
      <p:sp>
        <p:nvSpPr>
          <p:cNvPr id="543" name="Shape 543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What if we don’t call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super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dirty="0"/>
              <a:t>?</a:t>
            </a:r>
          </a:p>
        </p:txBody>
      </p:sp>
      <p:sp>
        <p:nvSpPr>
          <p:cNvPr id="6" name="Shape 538"/>
          <p:cNvSpPr txBox="1"/>
          <p:nvPr/>
        </p:nvSpPr>
        <p:spPr>
          <a:xfrm>
            <a:off x="5212422" y="1505796"/>
            <a:ext cx="3834536" cy="277995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" sz="13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extends </a:t>
            </a:r>
            <a:r>
              <a:rPr lang="en" sz="13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private </a:t>
            </a:r>
            <a:r>
              <a:rPr lang="en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ConvertibleTop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_top;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" sz="13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(Racer driver) 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sz="13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//oops, forgot to call super(…)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_top = new </a:t>
            </a:r>
            <a:r>
              <a:rPr lang="en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ConvertibleTop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dragRace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(){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this.getRacer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().</a:t>
            </a:r>
            <a:r>
              <a:rPr lang="en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stepOnIt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lang="en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43220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4" grpId="0" uiExpand="1" build="p"/>
      <p:bldP spid="6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78295" y="1123123"/>
            <a:ext cx="8022743" cy="3509202"/>
          </a:xfrm>
        </p:spPr>
        <p:txBody>
          <a:bodyPr/>
          <a:lstStyle/>
          <a:p>
            <a:r>
              <a:rPr lang="en-US" dirty="0"/>
              <a:t>Does </a:t>
            </a:r>
            <a:r>
              <a:rPr lang="en-US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-US" dirty="0"/>
              <a:t> need to have the same number of parameters as 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dirty="0"/>
              <a:t>?</a:t>
            </a:r>
          </a:p>
          <a:p>
            <a:r>
              <a:rPr lang="en-US" dirty="0"/>
              <a:t>Nope!</a:t>
            </a:r>
          </a:p>
          <a:p>
            <a:pPr lvl="1"/>
            <a:r>
              <a:rPr lang="en-US" dirty="0"/>
              <a:t>as long as 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dirty="0"/>
              <a:t>’s parameters are among the passed parameters, </a:t>
            </a:r>
            <a:r>
              <a:rPr lang="en-US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CS15Mobile</a:t>
            </a:r>
            <a:r>
              <a:rPr lang="en-US" dirty="0"/>
              <a:t>’s constructor can take in anything else it wants to do its job</a:t>
            </a:r>
          </a:p>
          <a:p>
            <a:r>
              <a:rPr lang="en-US" dirty="0"/>
              <a:t>Let’s modify all the subclasses of 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/>
              <a:t>to take in a number of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Passenger</a:t>
            </a:r>
            <a:r>
              <a:rPr lang="en-US" dirty="0"/>
              <a:t>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r>
              <a:rPr lang="en-US" dirty="0"/>
              <a:t>Constructor Parameters</a:t>
            </a:r>
          </a:p>
        </p:txBody>
      </p:sp>
    </p:spTree>
    <p:extLst>
      <p:ext uri="{BB962C8B-B14F-4D97-AF65-F5344CB8AC3E}">
        <p14:creationId xmlns:p14="http://schemas.microsoft.com/office/powerpoint/2010/main" val="1602303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8296" y="98609"/>
            <a:ext cx="8577468" cy="620908"/>
          </a:xfrm>
        </p:spPr>
        <p:txBody>
          <a:bodyPr/>
          <a:lstStyle/>
          <a:p>
            <a:r>
              <a:rPr lang="en-US" dirty="0"/>
              <a:t>Constructor Parameters</a:t>
            </a:r>
          </a:p>
        </p:txBody>
      </p:sp>
      <p:sp>
        <p:nvSpPr>
          <p:cNvPr id="5" name="Shape 572"/>
          <p:cNvSpPr txBox="1"/>
          <p:nvPr/>
        </p:nvSpPr>
        <p:spPr>
          <a:xfrm>
            <a:off x="3060700" y="680380"/>
            <a:ext cx="5895975" cy="176513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" sz="13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extends </a:t>
            </a:r>
            <a:r>
              <a:rPr lang="en" sz="13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-US" sz="13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private Passenger _p1;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public Convertible(Racer driver, Passenger p1) {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 super(driver);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	_p1 = p1;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}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</a:t>
            </a:r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with passengers elided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8296" y="913271"/>
            <a:ext cx="278240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SzPct val="140000"/>
              <a:buFont typeface="System Font Regular"/>
              <a:buChar char="●"/>
            </a:pPr>
            <a:r>
              <a:rPr lang="en-US" sz="2000" dirty="0"/>
              <a:t>Notice how we only need to pass </a:t>
            </a:r>
            <a:r>
              <a:rPr lang="en-US" sz="20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driver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/>
              <a:t>to </a:t>
            </a:r>
            <a:r>
              <a:rPr lang="en-US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super</a:t>
            </a:r>
            <a:r>
              <a:rPr lang="en-US" sz="2000" dirty="0">
                <a:solidFill>
                  <a:srgbClr val="00B050"/>
                </a:solidFill>
              </a:rPr>
              <a:t>()</a:t>
            </a:r>
          </a:p>
          <a:p>
            <a:pPr marL="457200" indent="-457200">
              <a:lnSpc>
                <a:spcPct val="120000"/>
              </a:lnSpc>
              <a:buSzPct val="120000"/>
              <a:buFont typeface="System Font Regular"/>
              <a:buChar char="●"/>
            </a:pPr>
            <a:endParaRPr lang="en-US" sz="2000" dirty="0">
              <a:solidFill>
                <a:srgbClr val="00B050"/>
              </a:solidFill>
            </a:endParaRPr>
          </a:p>
          <a:p>
            <a:pPr marL="457200" indent="-457200">
              <a:buSzPct val="120000"/>
              <a:buFont typeface="System Font Regular"/>
              <a:buChar char="●"/>
            </a:pPr>
            <a:r>
              <a:rPr lang="en-US" sz="2000" dirty="0"/>
              <a:t>We can add additional parameters in the constructor that only the subclasses will use</a:t>
            </a:r>
          </a:p>
        </p:txBody>
      </p:sp>
      <p:sp>
        <p:nvSpPr>
          <p:cNvPr id="7" name="Shape 573"/>
          <p:cNvSpPr txBox="1"/>
          <p:nvPr/>
        </p:nvSpPr>
        <p:spPr>
          <a:xfrm>
            <a:off x="3060701" y="2501786"/>
            <a:ext cx="5895974" cy="2482181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" sz="13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CS15Mobile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extends </a:t>
            </a:r>
            <a:r>
              <a:rPr lang="en" sz="13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-US" sz="13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</a:p>
          <a:p>
            <a:pPr lvl="0"/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private Passenger _p1, _p2, _p3, _p4;</a:t>
            </a:r>
          </a:p>
          <a:p>
            <a:pPr lvl="0"/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public CS15Mobile(Racer driver, Passenger p1, 	Passenger p2, Passenger p3, Passenger p4) {</a:t>
            </a:r>
          </a:p>
          <a:p>
            <a:pPr lvl="0"/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 super(driver);</a:t>
            </a:r>
          </a:p>
          <a:p>
            <a:pPr lvl="0"/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	_p1 = p1;</a:t>
            </a:r>
          </a:p>
          <a:p>
            <a:pPr lvl="0"/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	_p2 = p2;</a:t>
            </a:r>
          </a:p>
          <a:p>
            <a:pPr lvl="0"/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	_p3 = p3;</a:t>
            </a:r>
          </a:p>
          <a:p>
            <a:pPr lvl="0"/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	_p4 = p4;</a:t>
            </a:r>
          </a:p>
          <a:p>
            <a:pPr lvl="0"/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}</a:t>
            </a:r>
          </a:p>
          <a:p>
            <a:pPr lvl="0"/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 //code with passengers elided</a:t>
            </a:r>
            <a:endParaRPr lang="en" sz="1300" dirty="0">
              <a:solidFill>
                <a:srgbClr val="999999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/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71201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uiExpand="1" build="p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 txBox="1">
            <a:spLocks noGrp="1"/>
          </p:cNvSpPr>
          <p:nvPr>
            <p:ph type="body" idx="1"/>
          </p:nvPr>
        </p:nvSpPr>
        <p:spPr>
          <a:xfrm>
            <a:off x="278295" y="1123123"/>
            <a:ext cx="4148033" cy="3509202"/>
          </a:xfrm>
        </p:spPr>
        <p:txBody>
          <a:bodyPr>
            <a:noAutofit/>
          </a:bodyPr>
          <a:lstStyle/>
          <a:p>
            <a:pPr lvl="0" indent="-41275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erriweather Sans"/>
              <a:buChar char="●"/>
            </a:pPr>
            <a:r>
              <a:rPr lang="en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if we wanted to</a:t>
            </a:r>
            <a:r>
              <a:rPr lang="en-US" sz="2000" dirty="0"/>
              <a:t> seat all of the passengers in the car</a:t>
            </a:r>
            <a:r>
              <a:rPr lang="en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</a:p>
          <a:p>
            <a:pPr lvl="0" indent="-412750">
              <a:lnSpc>
                <a:spcPct val="100000"/>
              </a:lnSpc>
              <a:buClr>
                <a:schemeClr val="dk1"/>
              </a:buClr>
              <a:buSzPct val="100000"/>
              <a:buFont typeface="Merriweather Sans"/>
              <a:buChar char="●"/>
            </a:pPr>
            <a:r>
              <a:rPr lang="en-US" sz="20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  <a:sym typeface="Arial"/>
              </a:rPr>
              <a:t>CS15Mobile</a:t>
            </a: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0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  <a:sym typeface="Arial"/>
              </a:rPr>
              <a:t>Convertible</a:t>
            </a: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sz="20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  <a:sym typeface="Arial"/>
              </a:rPr>
              <a:t>Van</a:t>
            </a: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all have different numbers of seats</a:t>
            </a:r>
          </a:p>
        </p:txBody>
      </p:sp>
      <p:sp>
        <p:nvSpPr>
          <p:cNvPr id="550" name="Shape 550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abstract </a:t>
            </a:r>
            <a:r>
              <a:rPr lang="en" dirty="0"/>
              <a:t>Methods and Classes</a:t>
            </a:r>
            <a:r>
              <a:rPr lang="en-US" dirty="0"/>
              <a:t> (1/6)</a:t>
            </a:r>
            <a:endParaRPr lang="e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7805" y="3411882"/>
            <a:ext cx="2603786" cy="13109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8364" y="3411881"/>
            <a:ext cx="1955652" cy="13037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0100" y="2888661"/>
            <a:ext cx="27559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Courier New" charset="0"/>
              <a:buChar char="o"/>
            </a:pPr>
            <a:r>
              <a:rPr lang="en-US" sz="1600" dirty="0"/>
              <a:t>they will all have different implementations of the same method</a:t>
            </a:r>
            <a:endParaRPr lang="en" sz="1600" dirty="0">
              <a:solidFill>
                <a:schemeClr val="dk1"/>
              </a:solidFill>
            </a:endParaRPr>
          </a:p>
          <a:p>
            <a:endParaRPr lang="en-US" dirty="0"/>
          </a:p>
        </p:txBody>
      </p:sp>
      <p:pic>
        <p:nvPicPr>
          <p:cNvPr id="9" name="Picture 8" descr="A group of people sitting around a car&#10;&#10;Description automatically generated">
            <a:extLst>
              <a:ext uri="{FF2B5EF4-FFF2-40B4-BE49-F238E27FC236}">
                <a16:creationId xmlns:a16="http://schemas.microsoft.com/office/drawing/2014/main" id="{FC3D0F87-6032-D54E-B2C6-B312995AB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1623" y="902480"/>
            <a:ext cx="3179935" cy="238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97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1" grpId="0" uiExpand="1" build="p"/>
      <p:bldP spid="5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hape 558"/>
          <p:cNvSpPr txBox="1">
            <a:spLocks noGrp="1"/>
          </p:cNvSpPr>
          <p:nvPr>
            <p:ph type="body" idx="1"/>
          </p:nvPr>
        </p:nvSpPr>
        <p:spPr>
          <a:xfrm>
            <a:off x="278295" y="1123123"/>
            <a:ext cx="8577469" cy="3874096"/>
          </a:xfrm>
        </p:spPr>
        <p:txBody>
          <a:bodyPr>
            <a:normAutofit fontScale="92500"/>
          </a:bodyPr>
          <a:lstStyle/>
          <a:p>
            <a:pPr lvl="0"/>
            <a:r>
              <a:rPr lang="en" dirty="0"/>
              <a:t>We declare a method </a:t>
            </a:r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dirty="0">
                <a:solidFill>
                  <a:srgbClr val="FF0000"/>
                </a:solidFill>
              </a:rPr>
              <a:t> </a:t>
            </a:r>
            <a:r>
              <a:rPr lang="en" dirty="0"/>
              <a:t>in a </a:t>
            </a:r>
            <a:r>
              <a:rPr lang="en" dirty="0">
                <a:solidFill>
                  <a:srgbClr val="00B050"/>
                </a:solidFill>
              </a:rPr>
              <a:t>superclass </a:t>
            </a:r>
            <a:r>
              <a:rPr lang="en" dirty="0"/>
              <a:t>when the </a:t>
            </a:r>
            <a:r>
              <a:rPr lang="en" dirty="0">
                <a:solidFill>
                  <a:srgbClr val="FF40FF"/>
                </a:solidFill>
              </a:rPr>
              <a:t>subclasses </a:t>
            </a:r>
            <a:r>
              <a:rPr lang="en" dirty="0"/>
              <a:t>can’t really re-use any implementation </a:t>
            </a:r>
            <a:r>
              <a:rPr lang="en-US" dirty="0"/>
              <a:t>the </a:t>
            </a:r>
            <a:r>
              <a:rPr lang="en-US" dirty="0">
                <a:solidFill>
                  <a:srgbClr val="00B050"/>
                </a:solidFill>
              </a:rPr>
              <a:t>superclass</a:t>
            </a:r>
            <a:r>
              <a:rPr lang="en" dirty="0"/>
              <a:t> might provide – no code-reuse</a:t>
            </a:r>
          </a:p>
          <a:p>
            <a:pPr lvl="0"/>
            <a:r>
              <a:rPr lang="en" dirty="0"/>
              <a:t>In this case, we know that all </a:t>
            </a:r>
            <a:r>
              <a:rPr lang="en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dirty="0"/>
              <a:t>s should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loadPassengers</a:t>
            </a:r>
            <a:r>
              <a:rPr lang="en" dirty="0"/>
              <a:t>, but each </a:t>
            </a:r>
            <a:r>
              <a:rPr lang="en" dirty="0">
                <a:solidFill>
                  <a:srgbClr val="FF40FF"/>
                </a:solidFill>
              </a:rPr>
              <a:t>subclass</a:t>
            </a:r>
            <a:r>
              <a:rPr lang="en" dirty="0">
                <a:solidFill>
                  <a:srgbClr val="0432FF"/>
                </a:solidFill>
              </a:rPr>
              <a:t> </a:t>
            </a:r>
            <a:r>
              <a:rPr lang="en" dirty="0"/>
              <a:t>will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loadPassengers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" dirty="0"/>
              <a:t>very differently</a:t>
            </a:r>
          </a:p>
          <a:p>
            <a:pPr lvl="0"/>
            <a:r>
              <a:rPr lang="en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dirty="0">
                <a:solidFill>
                  <a:srgbClr val="FF0000"/>
                </a:solidFill>
              </a:rPr>
              <a:t> </a:t>
            </a:r>
            <a:r>
              <a:rPr lang="en" dirty="0"/>
              <a:t>method is declared in </a:t>
            </a:r>
            <a:r>
              <a:rPr lang="en" dirty="0">
                <a:solidFill>
                  <a:srgbClr val="00B050"/>
                </a:solidFill>
              </a:rPr>
              <a:t>superclass</a:t>
            </a:r>
            <a:r>
              <a:rPr lang="en" dirty="0"/>
              <a:t>, but not defined</a:t>
            </a:r>
            <a:r>
              <a:rPr lang="en-US" dirty="0"/>
              <a:t> – it is </a:t>
            </a:r>
            <a:r>
              <a:rPr lang="en" dirty="0"/>
              <a:t>up to </a:t>
            </a:r>
            <a:r>
              <a:rPr lang="en" dirty="0">
                <a:solidFill>
                  <a:srgbClr val="FF40FF"/>
                </a:solidFill>
              </a:rPr>
              <a:t>subclasses </a:t>
            </a:r>
            <a:r>
              <a:rPr lang="en" dirty="0"/>
              <a:t>farther down hierarchy to provide their own implementations</a:t>
            </a:r>
          </a:p>
          <a:p>
            <a:pPr lvl="0"/>
            <a:r>
              <a:rPr lang="en" dirty="0"/>
              <a:t>Thus </a:t>
            </a:r>
            <a:r>
              <a:rPr lang="en" dirty="0">
                <a:solidFill>
                  <a:srgbClr val="00B050"/>
                </a:solidFill>
              </a:rPr>
              <a:t>superclass</a:t>
            </a:r>
            <a:r>
              <a:rPr lang="en" dirty="0"/>
              <a:t> specifies a contractual obligation to its </a:t>
            </a:r>
            <a:r>
              <a:rPr lang="en" dirty="0">
                <a:solidFill>
                  <a:srgbClr val="FF40FF"/>
                </a:solidFill>
              </a:rPr>
              <a:t>subclasses</a:t>
            </a:r>
            <a:r>
              <a:rPr lang="en" dirty="0"/>
              <a:t> – just like an interface does to its implementors</a:t>
            </a:r>
          </a:p>
        </p:txBody>
      </p:sp>
      <p:sp>
        <p:nvSpPr>
          <p:cNvPr id="557" name="Shape 557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en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bstract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Methods and Classes</a:t>
            </a:r>
            <a:r>
              <a:rPr lang="en-US" dirty="0"/>
              <a:t> (2/6)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181310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8" grpId="0" build="p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 txBox="1">
            <a:spLocks noGrp="1"/>
          </p:cNvSpPr>
          <p:nvPr>
            <p:ph type="body" idx="1"/>
          </p:nvPr>
        </p:nvSpPr>
        <p:spPr>
          <a:xfrm>
            <a:off x="278296" y="782336"/>
            <a:ext cx="4936255" cy="3874096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" sz="2000" dirty="0"/>
              <a:t>Here, we’ve modified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000" dirty="0">
                <a:solidFill>
                  <a:srgbClr val="00B050"/>
                </a:solidFill>
              </a:rPr>
              <a:t> </a:t>
            </a:r>
            <a:r>
              <a:rPr lang="en" sz="2000" dirty="0"/>
              <a:t>to make it an </a:t>
            </a: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sz="2000" dirty="0">
                <a:solidFill>
                  <a:srgbClr val="FF0000"/>
                </a:solidFill>
              </a:rPr>
              <a:t> </a:t>
            </a:r>
            <a:r>
              <a:rPr lang="en" sz="2000" dirty="0"/>
              <a:t>class: a class with at least one </a:t>
            </a: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sz="2000" dirty="0">
                <a:solidFill>
                  <a:srgbClr val="FF0000"/>
                </a:solidFill>
              </a:rPr>
              <a:t> </a:t>
            </a:r>
            <a:r>
              <a:rPr lang="en" sz="2000" dirty="0"/>
              <a:t>method </a:t>
            </a:r>
          </a:p>
          <a:p>
            <a:pPr lvl="0">
              <a:lnSpc>
                <a:spcPct val="100000"/>
              </a:lnSpc>
            </a:pPr>
            <a:r>
              <a:rPr lang="en" sz="2000" dirty="0"/>
              <a:t>We declare both </a:t>
            </a:r>
            <a:r>
              <a:rPr lang="en" sz="20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2000" dirty="0">
                <a:solidFill>
                  <a:srgbClr val="00B050"/>
                </a:solidFill>
              </a:rPr>
              <a:t> </a:t>
            </a:r>
            <a:r>
              <a:rPr lang="en" sz="2000" dirty="0"/>
              <a:t>and its </a:t>
            </a:r>
            <a:r>
              <a:rPr lang="en" sz="2000" dirty="0" err="1">
                <a:solidFill>
                  <a:srgbClr val="0432FF"/>
                </a:solidFill>
                <a:latin typeface="Consolas" charset="0"/>
                <a:cs typeface="Consolas" charset="0"/>
              </a:rPr>
              <a:t>loadPassengers</a:t>
            </a:r>
            <a:r>
              <a:rPr lang="en" sz="2000" dirty="0">
                <a:solidFill>
                  <a:srgbClr val="0432FF"/>
                </a:solidFill>
              </a:rPr>
              <a:t> </a:t>
            </a:r>
            <a:r>
              <a:rPr lang="en" sz="2000" dirty="0"/>
              <a:t>method </a:t>
            </a: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sz="2000" dirty="0"/>
              <a:t>: if one of a class’</a:t>
            </a:r>
            <a:r>
              <a:rPr lang="en-US" sz="2000" dirty="0"/>
              <a:t>s</a:t>
            </a:r>
            <a:r>
              <a:rPr lang="en" sz="2000" dirty="0"/>
              <a:t> methods is </a:t>
            </a: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sz="2000" dirty="0"/>
              <a:t>, </a:t>
            </a:r>
            <a:r>
              <a:rPr lang="en-US" sz="2000" dirty="0"/>
              <a:t>the </a:t>
            </a:r>
            <a:r>
              <a:rPr lang="en" sz="2000" dirty="0"/>
              <a:t>class itself must also be declared </a:t>
            </a: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sz="2000" dirty="0">
                <a:solidFill>
                  <a:srgbClr val="FF0000"/>
                </a:solidFill>
                <a:ea typeface="Consolas" charset="0"/>
              </a:rPr>
              <a:t>  </a:t>
            </a:r>
          </a:p>
          <a:p>
            <a:pPr lvl="0">
              <a:lnSpc>
                <a:spcPct val="100000"/>
              </a:lnSpc>
            </a:pPr>
            <a:r>
              <a:rPr lang="en" sz="2000" dirty="0"/>
              <a:t>An </a:t>
            </a:r>
            <a:r>
              <a:rPr lang="en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sz="2000" dirty="0">
                <a:solidFill>
                  <a:srgbClr val="FF0000"/>
                </a:solidFill>
              </a:rPr>
              <a:t> </a:t>
            </a:r>
            <a:r>
              <a:rPr lang="en" sz="2000" dirty="0"/>
              <a:t>method is only </a:t>
            </a:r>
            <a:r>
              <a:rPr lang="en" sz="2000" b="1" dirty="0"/>
              <a:t>declared</a:t>
            </a:r>
            <a:r>
              <a:rPr lang="en" sz="2000" dirty="0"/>
              <a:t> by the </a:t>
            </a:r>
            <a:r>
              <a:rPr lang="en" sz="2000" dirty="0">
                <a:solidFill>
                  <a:srgbClr val="00CC00"/>
                </a:solidFill>
              </a:rPr>
              <a:t>superclass</a:t>
            </a:r>
            <a:r>
              <a:rPr lang="en" sz="2000" dirty="0"/>
              <a:t>, not </a:t>
            </a:r>
            <a:r>
              <a:rPr lang="en" sz="2000" b="1" dirty="0"/>
              <a:t>implemented</a:t>
            </a:r>
            <a:r>
              <a:rPr lang="en-US" sz="2000" dirty="0"/>
              <a:t> –</a:t>
            </a:r>
            <a:r>
              <a:rPr lang="en" sz="2000" dirty="0"/>
              <a:t> thus use semicolon after declaration instead of curly braces</a:t>
            </a:r>
          </a:p>
        </p:txBody>
      </p:sp>
      <p:sp>
        <p:nvSpPr>
          <p:cNvPr id="563" name="Shape 563"/>
          <p:cNvSpPr txBox="1">
            <a:spLocks noGrp="1"/>
          </p:cNvSpPr>
          <p:nvPr>
            <p:ph type="title"/>
          </p:nvPr>
        </p:nvSpPr>
        <p:spPr>
          <a:xfrm>
            <a:off x="278296" y="221631"/>
            <a:ext cx="8577468" cy="620908"/>
          </a:xfrm>
        </p:spPr>
        <p:txBody>
          <a:bodyPr/>
          <a:lstStyle/>
          <a:p>
            <a:pPr lvl="0"/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abstract </a:t>
            </a:r>
            <a:r>
              <a:rPr lang="en" dirty="0"/>
              <a:t>Methods and Classes</a:t>
            </a:r>
            <a:r>
              <a:rPr lang="en-US" dirty="0"/>
              <a:t> (3/6)</a:t>
            </a:r>
            <a:endParaRPr lang="en" dirty="0"/>
          </a:p>
        </p:txBody>
      </p:sp>
      <p:sp>
        <p:nvSpPr>
          <p:cNvPr id="565" name="Shape 565"/>
          <p:cNvSpPr txBox="1"/>
          <p:nvPr/>
        </p:nvSpPr>
        <p:spPr>
          <a:xfrm>
            <a:off x="5028746" y="1244775"/>
            <a:ext cx="4000950" cy="24781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class </a:t>
            </a:r>
            <a:r>
              <a:rPr lang="en" sz="13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private Racer _driver;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" sz="13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(Racer driver) {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_driver = driver;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lang="en-US" sz="1300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public abstract void </a:t>
            </a:r>
            <a:r>
              <a:rPr lang="en-US" sz="13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loadPassengers</a:t>
            </a:r>
            <a:r>
              <a:rPr lang="en" sz="13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sp>
        <p:nvSpPr>
          <p:cNvPr id="3" name="Rectangle 2"/>
          <p:cNvSpPr/>
          <p:nvPr/>
        </p:nvSpPr>
        <p:spPr>
          <a:xfrm>
            <a:off x="5647033" y="1272684"/>
            <a:ext cx="10791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abstract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737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5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4" grpId="0" build="p"/>
      <p:bldP spid="565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 txBox="1">
            <a:spLocks noGrp="1"/>
          </p:cNvSpPr>
          <p:nvPr>
            <p:ph type="body" idx="1"/>
          </p:nvPr>
        </p:nvSpPr>
        <p:spPr>
          <a:xfrm>
            <a:off x="278296" y="1123123"/>
            <a:ext cx="8472004" cy="1137477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 sz="2000" dirty="0"/>
              <a:t>How do you load </a:t>
            </a:r>
            <a:r>
              <a:rPr lang="en-US" sz="20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Passenger</a:t>
            </a:r>
            <a:r>
              <a:rPr lang="en-US" sz="2000" dirty="0">
                <a:solidFill>
                  <a:srgbClr val="0432FF"/>
                </a:solidFill>
              </a:rPr>
              <a:t>s</a:t>
            </a:r>
            <a:r>
              <a:rPr lang="en-US" sz="2000" dirty="0"/>
              <a:t>?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every 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Passenger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dirty="0"/>
              <a:t>must be told to 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sit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dirty="0"/>
              <a:t>in a specific 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Seat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/>
              <a:t>in a physical 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endParaRPr lang="en-US" sz="16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1">
              <a:lnSpc>
                <a:spcPct val="100000"/>
              </a:lnSpc>
            </a:pP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SeatGenerator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dirty="0"/>
              <a:t>has methods that returns a 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Seat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/>
              <a:t>in a specific logical position</a:t>
            </a:r>
            <a:endParaRPr lang="en" sz="1600" dirty="0"/>
          </a:p>
        </p:txBody>
      </p:sp>
      <p:sp>
        <p:nvSpPr>
          <p:cNvPr id="563" name="Shape 563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/>
              <a:t>Methods and Classes</a:t>
            </a:r>
            <a:r>
              <a:rPr lang="en-US" dirty="0"/>
              <a:t> (4/6)</a:t>
            </a:r>
            <a:endParaRPr lang="en" dirty="0"/>
          </a:p>
        </p:txBody>
      </p:sp>
      <p:sp>
        <p:nvSpPr>
          <p:cNvPr id="6" name="Shape 565"/>
          <p:cNvSpPr txBox="1"/>
          <p:nvPr/>
        </p:nvSpPr>
        <p:spPr>
          <a:xfrm>
            <a:off x="171456" y="2743596"/>
            <a:ext cx="4429120" cy="1269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Passenger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Passenger(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) {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public void sit(Seat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st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) { </a:t>
            </a:r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 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sp>
        <p:nvSpPr>
          <p:cNvPr id="7" name="Shape 565"/>
          <p:cNvSpPr txBox="1"/>
          <p:nvPr/>
        </p:nvSpPr>
        <p:spPr>
          <a:xfrm>
            <a:off x="4567030" y="2637119"/>
            <a:ext cx="4743446" cy="1971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SeatGenerator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SeatGenerator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(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) {</a:t>
            </a:r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public Seat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getShotgun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 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public Seat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getBackLeft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 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public Seat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getBackCenter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 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public Seat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getBackRight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 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public Seat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getMiddleLeft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 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public Seat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getMiddleRight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 {</a:t>
            </a:r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//code elided 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509879" y="2743596"/>
            <a:ext cx="0" cy="18651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04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4" grpId="0" build="p"/>
      <p:bldP spid="6" grpId="0"/>
      <p:bldP spid="7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hape 571"/>
          <p:cNvSpPr txBox="1">
            <a:spLocks noGrp="1"/>
          </p:cNvSpPr>
          <p:nvPr>
            <p:ph type="body" idx="1"/>
          </p:nvPr>
        </p:nvSpPr>
        <p:spPr>
          <a:xfrm>
            <a:off x="4910855" y="2893984"/>
            <a:ext cx="4100518" cy="1930997"/>
          </a:xfrm>
        </p:spPr>
        <p:txBody>
          <a:bodyPr>
            <a:noAutofit/>
          </a:bodyPr>
          <a:lstStyle/>
          <a:p>
            <a:pPr lvl="0"/>
            <a:r>
              <a:rPr lang="en" sz="1800" dirty="0"/>
              <a:t>All concrete </a:t>
            </a:r>
            <a:r>
              <a:rPr lang="en" sz="1800" dirty="0">
                <a:solidFill>
                  <a:srgbClr val="FF40FF"/>
                </a:solidFill>
              </a:rPr>
              <a:t>subclasses </a:t>
            </a:r>
            <a:r>
              <a:rPr lang="en" sz="1800" dirty="0"/>
              <a:t>of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800" dirty="0">
                <a:solidFill>
                  <a:srgbClr val="00B050"/>
                </a:solidFill>
              </a:rPr>
              <a:t> </a:t>
            </a:r>
            <a:r>
              <a:rPr lang="en" sz="1800" dirty="0"/>
              <a:t>override by providing a concrete implementation for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800" dirty="0"/>
              <a:t>’s abstract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loadPassengers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sz="1800" dirty="0"/>
              <a:t> method</a:t>
            </a:r>
          </a:p>
          <a:p>
            <a:pPr lvl="0"/>
            <a:r>
              <a:rPr lang="en" sz="1800" dirty="0"/>
              <a:t>As usual, method signature must match the one that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800" dirty="0">
                <a:solidFill>
                  <a:srgbClr val="00B050"/>
                </a:solidFill>
              </a:rPr>
              <a:t> </a:t>
            </a:r>
            <a:r>
              <a:rPr lang="en" sz="1800" dirty="0"/>
              <a:t>declared</a:t>
            </a:r>
          </a:p>
        </p:txBody>
      </p:sp>
      <p:sp>
        <p:nvSpPr>
          <p:cNvPr id="570" name="Shape 570"/>
          <p:cNvSpPr txBox="1">
            <a:spLocks noGrp="1"/>
          </p:cNvSpPr>
          <p:nvPr>
            <p:ph type="title"/>
          </p:nvPr>
        </p:nvSpPr>
        <p:spPr>
          <a:xfrm>
            <a:off x="278296" y="46036"/>
            <a:ext cx="8577468" cy="620908"/>
          </a:xfrm>
        </p:spPr>
        <p:txBody>
          <a:bodyPr/>
          <a:lstStyle/>
          <a:p>
            <a:pPr lvl="0"/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" dirty="0"/>
              <a:t>Methods and Classes</a:t>
            </a:r>
            <a:r>
              <a:rPr lang="en-US" dirty="0"/>
              <a:t> (5/6)</a:t>
            </a:r>
            <a:endParaRPr lang="en" dirty="0"/>
          </a:p>
        </p:txBody>
      </p:sp>
      <p:sp>
        <p:nvSpPr>
          <p:cNvPr id="8" name="Shape 572"/>
          <p:cNvSpPr txBox="1"/>
          <p:nvPr/>
        </p:nvSpPr>
        <p:spPr>
          <a:xfrm>
            <a:off x="76850" y="599912"/>
            <a:ext cx="3988737" cy="208360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" sz="13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Convertible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extends </a:t>
            </a:r>
            <a:r>
              <a:rPr lang="en" sz="13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@Override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loadPassengers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(){</a:t>
            </a:r>
            <a:endParaRPr lang="en-US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SeatGenerator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= new 	   	  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SeatGenerator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  <a:endParaRPr lang="en"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 _passenger1.sit(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	  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seatGen.getShotgun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());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sp>
        <p:nvSpPr>
          <p:cNvPr id="9" name="Shape 573"/>
          <p:cNvSpPr txBox="1"/>
          <p:nvPr/>
        </p:nvSpPr>
        <p:spPr>
          <a:xfrm>
            <a:off x="4152901" y="599912"/>
            <a:ext cx="4904310" cy="208360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" sz="13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CS15Mobile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extends </a:t>
            </a:r>
            <a:r>
              <a:rPr lang="en" sz="13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@Override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void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loadPassengers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(){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SeatGenerator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= new 	  	  	 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SeatGenerator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_passenger1.sit(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seatGen.getShotgun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());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_passenger2.sit(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seatGen.getBackLeft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());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_passenger3.sit(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seatGen.getBackCenter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());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  <p:sp>
        <p:nvSpPr>
          <p:cNvPr id="10" name="Shape 574"/>
          <p:cNvSpPr txBox="1"/>
          <p:nvPr/>
        </p:nvSpPr>
        <p:spPr>
          <a:xfrm>
            <a:off x="76850" y="2735815"/>
            <a:ext cx="4834005" cy="2275472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public class </a:t>
            </a:r>
            <a:r>
              <a:rPr lang="en-US" sz="13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Van 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extends </a:t>
            </a:r>
            <a:r>
              <a:rPr lang="en" sz="13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Car</a:t>
            </a: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{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@Override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public void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loadPassengers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(){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SeatGenerator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= new 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SeatGenerator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();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_passenger1.sit(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seatGen.getMiddleLeft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());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_passenger2.sit(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seatGen.getMiddleRight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());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   _passenger3.sit(</a:t>
            </a:r>
            <a:r>
              <a:rPr lang="en-US" sz="1300" dirty="0" err="1">
                <a:latin typeface="Consolas" charset="0"/>
                <a:ea typeface="Consolas" charset="0"/>
                <a:cs typeface="Consolas" charset="0"/>
                <a:sym typeface="Courier New"/>
              </a:rPr>
              <a:t>seatGen.getBackLeft</a:t>
            </a: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());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	</a:t>
            </a:r>
            <a:r>
              <a:rPr lang="en-US" sz="1300" dirty="0">
                <a:solidFill>
                  <a:srgbClr val="999999"/>
                </a:solidFill>
                <a:latin typeface="Consolas" charset="0"/>
                <a:ea typeface="Consolas" charset="0"/>
                <a:cs typeface="Consolas" charset="0"/>
                <a:sym typeface="Courier New"/>
              </a:rPr>
              <a:t>//more code elided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    }</a:t>
            </a:r>
            <a:endParaRPr sz="1300" dirty="0">
              <a:latin typeface="Consolas" charset="0"/>
              <a:ea typeface="Consolas" charset="0"/>
              <a:cs typeface="Consolas" charset="0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300" dirty="0">
                <a:latin typeface="Consolas" charset="0"/>
                <a:ea typeface="Consolas" charset="0"/>
                <a:cs typeface="Consolas" charset="0"/>
                <a:sym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55969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3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3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3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3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3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3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3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3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3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6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3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" dur="3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3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3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" dur="3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3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4" dur="3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3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3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3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3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3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3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3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0" dur="3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3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1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Σύμβολο κράτησης θέσης περιεχομένου 2"/>
          <p:cNvSpPr>
            <a:spLocks noGrp="1"/>
          </p:cNvSpPr>
          <p:nvPr>
            <p:ph idx="1"/>
          </p:nvPr>
        </p:nvSpPr>
        <p:spPr>
          <a:xfrm>
            <a:off x="278296" y="1703891"/>
            <a:ext cx="8577469" cy="2027850"/>
          </a:xfrm>
        </p:spPr>
        <p:txBody>
          <a:bodyPr/>
          <a:lstStyle/>
          <a:p>
            <a:r>
              <a:rPr lang="en-US" dirty="0">
                <a:hlinkClick r:id="rId3" action="ppaction://hlinksldjump"/>
              </a:rPr>
              <a:t>Inheritance</a:t>
            </a:r>
            <a:endParaRPr lang="en-US" dirty="0"/>
          </a:p>
          <a:p>
            <a:r>
              <a:rPr lang="en-US" dirty="0">
                <a:hlinkClick r:id="rId4" action="ppaction://hlinksldjump"/>
              </a:rPr>
              <a:t>Overriding Methods</a:t>
            </a:r>
            <a:endParaRPr lang="en-US" dirty="0"/>
          </a:p>
          <a:p>
            <a:r>
              <a:rPr lang="en-US" dirty="0">
                <a:hlinkClick r:id="rId5" action="ppaction://hlinksldjump"/>
              </a:rPr>
              <a:t>Indirect Inheritance </a:t>
            </a:r>
            <a:endParaRPr lang="en-US" dirty="0"/>
          </a:p>
          <a:p>
            <a:r>
              <a:rPr lang="en-US" dirty="0">
                <a:hlinkClick r:id="rId6" action="ppaction://hlinksldjump"/>
              </a:rPr>
              <a:t>Abstract Classes</a:t>
            </a:r>
            <a:endParaRPr lang="en-US" dirty="0"/>
          </a:p>
          <a:p>
            <a:endParaRPr lang="el-GR" dirty="0"/>
          </a:p>
        </p:txBody>
      </p:sp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r>
              <a:rPr lang="en-US" dirty="0"/>
              <a:t>Outline</a:t>
            </a:r>
            <a:endParaRPr lang="el-GR" dirty="0"/>
          </a:p>
        </p:txBody>
      </p:sp>
      <p:sp>
        <p:nvSpPr>
          <p:cNvPr id="6" name="TextBox 5"/>
          <p:cNvSpPr txBox="1"/>
          <p:nvPr/>
        </p:nvSpPr>
        <p:spPr>
          <a:xfrm>
            <a:off x="4073236" y="501534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l-G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58"/>
          <a:stretch/>
        </p:blipFill>
        <p:spPr>
          <a:xfrm>
            <a:off x="4257967" y="429198"/>
            <a:ext cx="3968750" cy="396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45587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 txBox="1">
            <a:spLocks noGrp="1"/>
          </p:cNvSpPr>
          <p:nvPr>
            <p:ph type="body" idx="1"/>
          </p:nvPr>
        </p:nvSpPr>
        <p:spPr>
          <a:xfrm>
            <a:off x="83127" y="956875"/>
            <a:ext cx="8913916" cy="3874096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1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sz="1800" dirty="0">
                <a:solidFill>
                  <a:srgbClr val="FF0000"/>
                </a:solidFill>
              </a:rPr>
              <a:t> </a:t>
            </a:r>
            <a:r>
              <a:rPr lang="en" sz="1800" dirty="0"/>
              <a:t>classes </a:t>
            </a:r>
            <a:r>
              <a:rPr lang="en" sz="1800" b="1" dirty="0"/>
              <a:t>cannot be instantiated</a:t>
            </a:r>
            <a:r>
              <a:rPr lang="en" sz="1800" dirty="0"/>
              <a:t>! 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t</a:t>
            </a:r>
            <a:r>
              <a:rPr lang="en" sz="1600" dirty="0"/>
              <a:t>his makes sense</a:t>
            </a:r>
            <a:r>
              <a:rPr lang="en-US" sz="1600" dirty="0"/>
              <a:t> –</a:t>
            </a:r>
            <a:r>
              <a:rPr lang="en" sz="1600" dirty="0"/>
              <a:t> shouldn’t be able to just instantiate a generic </a:t>
            </a:r>
            <a:r>
              <a:rPr lang="en" sz="16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  <a:r>
              <a:rPr lang="en" sz="1600" dirty="0"/>
              <a:t>, since it has no code to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loadPassengers</a:t>
            </a:r>
            <a:r>
              <a:rPr lang="en" sz="16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sz="1600" dirty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lvl="1">
              <a:lnSpc>
                <a:spcPct val="100000"/>
              </a:lnSpc>
              <a:tabLst>
                <a:tab pos="2852738" algn="l"/>
                <a:tab pos="3652838" algn="l"/>
              </a:tabLst>
            </a:pPr>
            <a:r>
              <a:rPr lang="en-US" sz="1600" dirty="0"/>
              <a:t>i</a:t>
            </a:r>
            <a:r>
              <a:rPr lang="en" sz="1600" dirty="0" err="1"/>
              <a:t>nstead</a:t>
            </a:r>
            <a:r>
              <a:rPr lang="en" sz="1600" dirty="0"/>
              <a:t>, provide implementation of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loadPassengers</a:t>
            </a:r>
            <a:r>
              <a:rPr lang="en" sz="1600" dirty="0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" sz="1600" dirty="0"/>
              <a:t> in concrete </a:t>
            </a:r>
            <a:r>
              <a:rPr lang="en" sz="1600" dirty="0">
                <a:solidFill>
                  <a:srgbClr val="FF40FF"/>
                </a:solidFill>
              </a:rPr>
              <a:t>subclass</a:t>
            </a:r>
            <a:r>
              <a:rPr lang="en" sz="1600" dirty="0"/>
              <a:t>, and instantiate </a:t>
            </a:r>
            <a:r>
              <a:rPr lang="en" sz="1600" dirty="0">
                <a:solidFill>
                  <a:srgbClr val="FF40FF"/>
                </a:solidFill>
              </a:rPr>
              <a:t>subclass </a:t>
            </a:r>
          </a:p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1800" dirty="0">
                <a:solidFill>
                  <a:srgbClr val="FF40FF"/>
                </a:solidFill>
              </a:rPr>
              <a:t>Subclass </a:t>
            </a:r>
            <a:r>
              <a:rPr lang="en" sz="1800" dirty="0"/>
              <a:t>at any level in inheritance hierarchy can make</a:t>
            </a:r>
            <a:r>
              <a:rPr lang="en-US" sz="1800" dirty="0"/>
              <a:t> an</a:t>
            </a:r>
            <a:r>
              <a:rPr lang="en" sz="1800" dirty="0"/>
              <a:t>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sz="1800" dirty="0">
                <a:solidFill>
                  <a:srgbClr val="0000FF"/>
                </a:solidFill>
              </a:rPr>
              <a:t> </a:t>
            </a:r>
            <a:r>
              <a:rPr lang="en" sz="1800" dirty="0"/>
              <a:t>method concrete by providing implementation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en-US" sz="1600" dirty="0"/>
              <a:t>it’s common to have multiple consecutive levels of abstract classes before reaching a concrete class </a:t>
            </a:r>
            <a:r>
              <a:rPr lang="en" sz="1600" dirty="0"/>
              <a:t> </a:t>
            </a:r>
          </a:p>
          <a:p>
            <a:pPr lvl="0">
              <a:lnSpc>
                <a:spcPct val="100000"/>
              </a:lnSpc>
              <a:spcBef>
                <a:spcPts val="500"/>
              </a:spcBef>
            </a:pPr>
            <a:r>
              <a:rPr lang="en" sz="1800" dirty="0"/>
              <a:t>Even though</a:t>
            </a:r>
            <a:r>
              <a:rPr lang="en-US" sz="1800" dirty="0"/>
              <a:t> an</a:t>
            </a:r>
            <a:r>
              <a:rPr lang="en" sz="1800" dirty="0"/>
              <a:t> </a:t>
            </a:r>
            <a:r>
              <a:rPr lang="e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sz="1800" dirty="0">
                <a:solidFill>
                  <a:srgbClr val="0000FF"/>
                </a:solidFill>
              </a:rPr>
              <a:t> </a:t>
            </a:r>
            <a:r>
              <a:rPr lang="en" sz="1800" dirty="0"/>
              <a:t>class can’t be instantiated, its constructor must still be invoked via </a:t>
            </a:r>
            <a:r>
              <a:rPr lang="en" sz="18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super()</a:t>
            </a:r>
            <a:r>
              <a:rPr lang="en" sz="1800" dirty="0">
                <a:solidFill>
                  <a:srgbClr val="00B050"/>
                </a:solidFill>
              </a:rPr>
              <a:t> </a:t>
            </a:r>
            <a:r>
              <a:rPr lang="en" sz="1800" dirty="0"/>
              <a:t>by a </a:t>
            </a:r>
            <a:r>
              <a:rPr lang="en" sz="1800" dirty="0">
                <a:solidFill>
                  <a:srgbClr val="FF40FF"/>
                </a:solidFill>
              </a:rPr>
              <a:t>subclass</a:t>
            </a:r>
          </a:p>
          <a:p>
            <a:pPr lvl="1">
              <a:lnSpc>
                <a:spcPct val="100000"/>
              </a:lnSpc>
            </a:pPr>
            <a:r>
              <a:rPr lang="en" sz="1600" dirty="0"/>
              <a:t>because only </a:t>
            </a:r>
            <a:r>
              <a:rPr lang="en-US" sz="1600" dirty="0"/>
              <a:t>the superclass </a:t>
            </a:r>
            <a:r>
              <a:rPr lang="en" sz="1600" dirty="0"/>
              <a:t>knows about </a:t>
            </a:r>
            <a:r>
              <a:rPr lang="en-US" sz="1600" dirty="0"/>
              <a:t>(</a:t>
            </a:r>
            <a:r>
              <a:rPr lang="en" sz="1600" dirty="0"/>
              <a:t>and </a:t>
            </a:r>
            <a:r>
              <a:rPr lang="en-US" sz="1600" dirty="0"/>
              <a:t>therefore only it </a:t>
            </a:r>
            <a:r>
              <a:rPr lang="en" sz="1600" dirty="0"/>
              <a:t>can initialize</a:t>
            </a:r>
            <a:r>
              <a:rPr lang="en-US" sz="1600" dirty="0"/>
              <a:t>)</a:t>
            </a:r>
            <a:r>
              <a:rPr lang="en" sz="1600" dirty="0"/>
              <a:t> its own instance variables</a:t>
            </a:r>
          </a:p>
        </p:txBody>
      </p:sp>
      <p:sp>
        <p:nvSpPr>
          <p:cNvPr id="579" name="Shape 579"/>
          <p:cNvSpPr txBox="1">
            <a:spLocks noGrp="1"/>
          </p:cNvSpPr>
          <p:nvPr>
            <p:ph type="title"/>
          </p:nvPr>
        </p:nvSpPr>
        <p:spPr>
          <a:xfrm>
            <a:off x="278296" y="108391"/>
            <a:ext cx="8577468" cy="620908"/>
          </a:xfrm>
        </p:spPr>
        <p:txBody>
          <a:bodyPr/>
          <a:lstStyle/>
          <a:p>
            <a:pPr lvl="0"/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en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bstract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Methods and Classes</a:t>
            </a:r>
            <a:r>
              <a:rPr lang="en-US" dirty="0"/>
              <a:t> (6/6)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610013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0" grpId="0" build="p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 txBox="1">
            <a:spLocks noGrp="1"/>
          </p:cNvSpPr>
          <p:nvPr>
            <p:ph type="body" idx="1"/>
          </p:nvPr>
        </p:nvSpPr>
        <p:spPr>
          <a:xfrm>
            <a:off x="132578" y="962482"/>
            <a:ext cx="9197160" cy="3060402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300"/>
              </a:spcBef>
            </a:pPr>
            <a:r>
              <a:rPr lang="en" sz="1700" dirty="0"/>
              <a:t>You might be wondering: what’s the difference between </a:t>
            </a:r>
            <a:r>
              <a:rPr lang="en" sz="17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sz="1700" dirty="0">
                <a:solidFill>
                  <a:srgbClr val="FF0000"/>
                </a:solidFill>
              </a:rPr>
              <a:t> </a:t>
            </a:r>
            <a:r>
              <a:rPr lang="en" sz="1700" dirty="0"/>
              <a:t>classes and interfaces?</a:t>
            </a:r>
          </a:p>
          <a:p>
            <a:pPr lvl="0">
              <a:lnSpc>
                <a:spcPct val="100000"/>
              </a:lnSpc>
              <a:spcBef>
                <a:spcPts val="300"/>
              </a:spcBef>
            </a:pPr>
            <a:r>
              <a:rPr lang="en-US" sz="17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en" sz="1700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bstract</a:t>
            </a:r>
            <a:r>
              <a:rPr lang="en" sz="1700" dirty="0">
                <a:solidFill>
                  <a:srgbClr val="FF0000"/>
                </a:solidFill>
              </a:rPr>
              <a:t> </a:t>
            </a:r>
            <a:r>
              <a:rPr lang="en-US" sz="1700" dirty="0"/>
              <a:t>c</a:t>
            </a:r>
            <a:r>
              <a:rPr lang="en" sz="1700" dirty="0"/>
              <a:t>lasses</a:t>
            </a:r>
            <a:r>
              <a:rPr lang="en-US" sz="1700" dirty="0"/>
              <a:t>:</a:t>
            </a:r>
            <a:endParaRPr lang="en" sz="1700" dirty="0"/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700" dirty="0"/>
              <a:t>c</a:t>
            </a:r>
            <a:r>
              <a:rPr lang="en" sz="1700" dirty="0"/>
              <a:t>an define instance variables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700" dirty="0"/>
              <a:t>c</a:t>
            </a:r>
            <a:r>
              <a:rPr lang="en" sz="1700" dirty="0"/>
              <a:t>an define a mix of concrete and </a:t>
            </a:r>
            <a:r>
              <a:rPr lang="en" sz="17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sz="1700" dirty="0">
                <a:solidFill>
                  <a:srgbClr val="FF0000"/>
                </a:solidFill>
              </a:rPr>
              <a:t> </a:t>
            </a:r>
            <a:r>
              <a:rPr lang="en" sz="1700" dirty="0"/>
              <a:t>methods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700" dirty="0"/>
              <a:t>you c</a:t>
            </a:r>
            <a:r>
              <a:rPr lang="en" sz="1700" dirty="0"/>
              <a:t>an only inherit from one</a:t>
            </a:r>
            <a:r>
              <a:rPr lang="en-US" sz="1700" dirty="0"/>
              <a:t> </a:t>
            </a:r>
            <a:r>
              <a:rPr lang="en" sz="1700" dirty="0"/>
              <a:t>class</a:t>
            </a:r>
          </a:p>
          <a:p>
            <a:pPr lvl="0">
              <a:lnSpc>
                <a:spcPct val="100000"/>
              </a:lnSpc>
              <a:spcBef>
                <a:spcPts val="300"/>
              </a:spcBef>
            </a:pPr>
            <a:r>
              <a:rPr lang="en" sz="1700" dirty="0"/>
              <a:t>Interfaces</a:t>
            </a:r>
            <a:r>
              <a:rPr lang="en-US" sz="1700" dirty="0"/>
              <a:t>:</a:t>
            </a:r>
            <a:endParaRPr lang="en" sz="1700" dirty="0"/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700" dirty="0"/>
              <a:t>c</a:t>
            </a:r>
            <a:r>
              <a:rPr lang="en" sz="1700" dirty="0"/>
              <a:t>annot define any instance variables/concrete methods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700" dirty="0"/>
              <a:t>t</a:t>
            </a:r>
            <a:r>
              <a:rPr lang="en" sz="1700" dirty="0"/>
              <a:t>hink of an interface as a class with only undefined methods (no instance variables)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sz="1700" dirty="0"/>
              <a:t>but you c</a:t>
            </a:r>
            <a:r>
              <a:rPr lang="en" sz="1700" dirty="0"/>
              <a:t>an implement multiple interfaces</a:t>
            </a:r>
          </a:p>
        </p:txBody>
      </p:sp>
      <p:sp>
        <p:nvSpPr>
          <p:cNvPr id="585" name="Shape 585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pPr lvl="0"/>
            <a:r>
              <a:rPr lang="en"/>
              <a:t>So.. What’s the difference?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4176" y="4237941"/>
            <a:ext cx="8865705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>
              <a:spcBef>
                <a:spcPts val="300"/>
              </a:spcBef>
            </a:pPr>
            <a:r>
              <a:rPr lang="en" i="1" dirty="0"/>
              <a:t>Note: </a:t>
            </a:r>
            <a:r>
              <a:rPr lang="en" dirty="0"/>
              <a:t>Java, like most programming languages, is evolving. In Java 8, interfaces and </a:t>
            </a:r>
            <a:r>
              <a:rPr lang="en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abstract</a:t>
            </a:r>
            <a:r>
              <a:rPr lang="en" dirty="0">
                <a:solidFill>
                  <a:srgbClr val="0000FF"/>
                </a:solidFill>
              </a:rPr>
              <a:t> </a:t>
            </a:r>
            <a:r>
              <a:rPr lang="en" dirty="0"/>
              <a:t>classes are even closer in that you can have concrete methods in interfaces. We will not make use of this in CS15.</a:t>
            </a:r>
          </a:p>
        </p:txBody>
      </p:sp>
    </p:spTree>
    <p:extLst>
      <p:ext uri="{BB962C8B-B14F-4D97-AF65-F5344CB8AC3E}">
        <p14:creationId xmlns:p14="http://schemas.microsoft.com/office/powerpoint/2010/main" val="1711121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" grpId="0" uiExpand="1" build="p"/>
      <p:bldP spid="3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92767" y="1516455"/>
            <a:ext cx="4055164" cy="3599459"/>
          </a:xfrm>
        </p:spPr>
        <p:txBody>
          <a:bodyPr>
            <a:normAutofit/>
          </a:bodyPr>
          <a:lstStyle/>
          <a:p>
            <a:pPr lvl="0">
              <a:lnSpc>
                <a:spcPct val="120000"/>
              </a:lnSpc>
            </a:pPr>
            <a:r>
              <a:rPr lang="en-US" sz="1800" dirty="0"/>
              <a:t>Each </a:t>
            </a:r>
            <a:r>
              <a:rPr lang="en" sz="1800" dirty="0">
                <a:solidFill>
                  <a:srgbClr val="FF40FF"/>
                </a:solidFill>
              </a:rPr>
              <a:t>subclass </a:t>
            </a:r>
            <a:r>
              <a:rPr lang="en" sz="1800" dirty="0"/>
              <a:t>can only inherit from one </a:t>
            </a:r>
            <a:r>
              <a:rPr lang="en" sz="1800" dirty="0">
                <a:solidFill>
                  <a:srgbClr val="00B050"/>
                </a:solidFill>
              </a:rPr>
              <a:t>superclass</a:t>
            </a:r>
          </a:p>
          <a:p>
            <a:pPr lvl="0">
              <a:lnSpc>
                <a:spcPct val="120000"/>
              </a:lnSpc>
            </a:pPr>
            <a:r>
              <a:rPr lang="en" sz="1800" dirty="0"/>
              <a:t>Useful for when classes ha</a:t>
            </a:r>
            <a:r>
              <a:rPr lang="en-US" sz="1800" dirty="0" err="1"/>
              <a:t>ve</a:t>
            </a:r>
            <a:r>
              <a:rPr lang="en" sz="1800" dirty="0"/>
              <a:t> more similarities than differences</a:t>
            </a:r>
          </a:p>
          <a:p>
            <a:pPr lvl="0">
              <a:lnSpc>
                <a:spcPct val="120000"/>
              </a:lnSpc>
            </a:pPr>
            <a:r>
              <a:rPr lang="en" sz="1800" b="1" dirty="0"/>
              <a:t>is-a </a:t>
            </a:r>
            <a:r>
              <a:rPr lang="en" sz="1800" dirty="0"/>
              <a:t>relationship: </a:t>
            </a:r>
            <a:r>
              <a:rPr lang="en-US" sz="1800" dirty="0"/>
              <a:t>c</a:t>
            </a:r>
            <a:r>
              <a:rPr lang="en" sz="1800" dirty="0"/>
              <a:t>lasses that extend a</a:t>
            </a:r>
            <a:r>
              <a:rPr lang="en-US" sz="1800" dirty="0" err="1"/>
              <a:t>nother</a:t>
            </a:r>
            <a:r>
              <a:rPr lang="en-US" sz="1800" dirty="0"/>
              <a:t> class</a:t>
            </a:r>
          </a:p>
          <a:p>
            <a:pPr lvl="1">
              <a:lnSpc>
                <a:spcPct val="120000"/>
              </a:lnSpc>
            </a:pPr>
            <a:r>
              <a:rPr lang="en-US" sz="1600" dirty="0"/>
              <a:t>i.e. A </a:t>
            </a:r>
            <a:r>
              <a:rPr lang="en-US" sz="16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-US" sz="1600" dirty="0"/>
              <a:t> is-a </a:t>
            </a:r>
            <a:r>
              <a:rPr lang="en-US" sz="16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Car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solidFill>
                  <a:srgbClr val="000000"/>
                </a:solidFill>
              </a:rPr>
              <a:t>Can define more methods to use</a:t>
            </a:r>
          </a:p>
          <a:p>
            <a:pPr lvl="1"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</a:rPr>
              <a:t>i.e. </a:t>
            </a:r>
            <a:r>
              <a:rPr lang="en-US" sz="1400" dirty="0">
                <a:solidFill>
                  <a:srgbClr val="FF40FF"/>
                </a:solidFill>
                <a:latin typeface="Consolas" charset="0"/>
                <a:ea typeface="Consolas" charset="0"/>
                <a:cs typeface="Consolas" charset="0"/>
              </a:rPr>
              <a:t>Convertible</a:t>
            </a:r>
            <a:r>
              <a:rPr lang="en-US" sz="1400" dirty="0">
                <a:solidFill>
                  <a:srgbClr val="000000"/>
                </a:solidFill>
              </a:rPr>
              <a:t> putting its top down</a:t>
            </a:r>
            <a:endParaRPr lang="en" sz="1400" dirty="0">
              <a:solidFill>
                <a:srgbClr val="000000"/>
              </a:solidFill>
            </a:endParaRPr>
          </a:p>
          <a:p>
            <a:pPr lvl="0">
              <a:lnSpc>
                <a:spcPct val="120000"/>
              </a:lnSpc>
            </a:pPr>
            <a:endParaRPr lang="en" sz="1800" dirty="0"/>
          </a:p>
        </p:txBody>
      </p:sp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>
            <a:noAutofit/>
          </a:bodyPr>
          <a:lstStyle/>
          <a:p>
            <a:pPr lvl="0"/>
            <a:r>
              <a:rPr lang="en" sz="3200" dirty="0"/>
              <a:t>Quick Comparison: Inheritance and Interfaces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D502A10-5160-E342-A19A-02E60E15C7D1}"/>
              </a:ext>
            </a:extLst>
          </p:cNvPr>
          <p:cNvSpPr/>
          <p:nvPr/>
        </p:nvSpPr>
        <p:spPr>
          <a:xfrm>
            <a:off x="1265788" y="1038512"/>
            <a:ext cx="1709122" cy="4947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</a:pPr>
            <a:r>
              <a:rPr lang="en" sz="2400" dirty="0"/>
              <a:t>Inheritance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227213-CBB4-884C-B8BA-30351221AB5A}"/>
              </a:ext>
            </a:extLst>
          </p:cNvPr>
          <p:cNvSpPr/>
          <p:nvPr/>
        </p:nvSpPr>
        <p:spPr>
          <a:xfrm>
            <a:off x="5943802" y="1033880"/>
            <a:ext cx="1382110" cy="4947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</a:pPr>
            <a:r>
              <a:rPr lang="en" sz="2400" dirty="0"/>
              <a:t>Interface</a:t>
            </a:r>
          </a:p>
        </p:txBody>
      </p:sp>
      <p:sp>
        <p:nvSpPr>
          <p:cNvPr id="7" name="Shape 219">
            <a:extLst>
              <a:ext uri="{FF2B5EF4-FFF2-40B4-BE49-F238E27FC236}">
                <a16:creationId xmlns:a16="http://schemas.microsoft.com/office/drawing/2014/main" id="{F2324114-D1E5-9C43-A772-07F5741B491D}"/>
              </a:ext>
            </a:extLst>
          </p:cNvPr>
          <p:cNvSpPr txBox="1">
            <a:spLocks/>
          </p:cNvSpPr>
          <p:nvPr/>
        </p:nvSpPr>
        <p:spPr>
          <a:xfrm>
            <a:off x="4676848" y="1481436"/>
            <a:ext cx="3916017" cy="359945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463550" indent="-40163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.LucidaGrandeUI" charset="0"/>
              <a:buChar char="●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866775" indent="-4095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Courier New" charset="0"/>
              <a:buChar char="o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316038" indent="-401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Wingdings" charset="2"/>
              <a:buChar char="§"/>
              <a:tabLst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779588" indent="-4079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228850" indent="-400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tabLst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" sz="1800" dirty="0"/>
              <a:t>You can implement as many interfaces as you want</a:t>
            </a:r>
          </a:p>
          <a:p>
            <a:pPr>
              <a:lnSpc>
                <a:spcPct val="120000"/>
              </a:lnSpc>
            </a:pPr>
            <a:r>
              <a:rPr lang="en" sz="1800" dirty="0"/>
              <a:t>Useful for when classes have more differences than similarities</a:t>
            </a:r>
          </a:p>
          <a:p>
            <a:pPr>
              <a:lnSpc>
                <a:spcPct val="120000"/>
              </a:lnSpc>
            </a:pPr>
            <a:r>
              <a:rPr lang="en-US" sz="1800" b="1" dirty="0"/>
              <a:t>acts-as</a:t>
            </a:r>
            <a:r>
              <a:rPr lang="en" sz="1800" b="1" dirty="0"/>
              <a:t> </a:t>
            </a:r>
            <a:r>
              <a:rPr lang="en" sz="1800" dirty="0"/>
              <a:t>relationship: classes implementing an interface </a:t>
            </a:r>
            <a:r>
              <a:rPr lang="en-US" sz="1800" dirty="0"/>
              <a:t>define its </a:t>
            </a:r>
            <a:r>
              <a:rPr lang="en" sz="1800" dirty="0"/>
              <a:t>methods</a:t>
            </a:r>
            <a:endParaRPr lang="en-US" sz="1800" dirty="0"/>
          </a:p>
          <a:p>
            <a:pPr>
              <a:lnSpc>
                <a:spcPct val="120000"/>
              </a:lnSpc>
            </a:pPr>
            <a:r>
              <a:rPr lang="en-US" sz="1800" dirty="0"/>
              <a:t>Can only use methods defined in the interface</a:t>
            </a: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90179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" grpId="0" build="p"/>
      <p:bldP spid="7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Shape 650"/>
          <p:cNvSpPr txBox="1">
            <a:spLocks noGrp="1"/>
          </p:cNvSpPr>
          <p:nvPr>
            <p:ph type="body" idx="1"/>
          </p:nvPr>
        </p:nvSpPr>
        <p:spPr>
          <a:xfrm>
            <a:off x="278295" y="665922"/>
            <a:ext cx="8865705" cy="4185477"/>
          </a:xfrm>
        </p:spPr>
        <p:txBody>
          <a:bodyPr>
            <a:noAutofit/>
          </a:bodyPr>
          <a:lstStyle/>
          <a:p>
            <a:pPr lvl="0">
              <a:spcBef>
                <a:spcPts val="500"/>
              </a:spcBef>
            </a:pPr>
            <a:r>
              <a:rPr lang="en" sz="1900" b="1" dirty="0">
                <a:solidFill>
                  <a:srgbClr val="FF0000"/>
                </a:solidFill>
              </a:rPr>
              <a:t>Inheritance</a:t>
            </a:r>
            <a:r>
              <a:rPr lang="en" sz="1900" dirty="0">
                <a:solidFill>
                  <a:srgbClr val="FF0000"/>
                </a:solidFill>
              </a:rPr>
              <a:t> </a:t>
            </a:r>
            <a:r>
              <a:rPr lang="en" sz="1900" dirty="0"/>
              <a:t>models very similar classes</a:t>
            </a:r>
          </a:p>
          <a:p>
            <a:pPr lvl="1"/>
            <a:r>
              <a:rPr lang="en-US" sz="1800" dirty="0"/>
              <a:t>f</a:t>
            </a:r>
            <a:r>
              <a:rPr lang="en" sz="1800" dirty="0"/>
              <a:t>actor out all similar capabilities into a generic superclass</a:t>
            </a:r>
          </a:p>
          <a:p>
            <a:pPr lvl="1"/>
            <a:r>
              <a:rPr lang="en-US" sz="1800" dirty="0" err="1">
                <a:solidFill>
                  <a:srgbClr val="00B050"/>
                </a:solidFill>
              </a:rPr>
              <a:t>s</a:t>
            </a:r>
            <a:r>
              <a:rPr lang="en" sz="1800" dirty="0" err="1">
                <a:solidFill>
                  <a:srgbClr val="00B050"/>
                </a:solidFill>
              </a:rPr>
              <a:t>uperclasses</a:t>
            </a:r>
            <a:r>
              <a:rPr lang="en" sz="1800" dirty="0">
                <a:solidFill>
                  <a:srgbClr val="00B050"/>
                </a:solidFill>
              </a:rPr>
              <a:t> </a:t>
            </a:r>
            <a:r>
              <a:rPr lang="en" sz="1800" dirty="0"/>
              <a:t>can</a:t>
            </a:r>
          </a:p>
          <a:p>
            <a:pPr lvl="2"/>
            <a:r>
              <a:rPr lang="en-US" sz="1600" dirty="0"/>
              <a:t>d</a:t>
            </a:r>
            <a:r>
              <a:rPr lang="en" sz="1600" dirty="0" err="1"/>
              <a:t>eclare</a:t>
            </a:r>
            <a:r>
              <a:rPr lang="en" sz="1600" dirty="0"/>
              <a:t> and define methods</a:t>
            </a:r>
          </a:p>
          <a:p>
            <a:pPr lvl="2"/>
            <a:r>
              <a:rPr lang="en-US" sz="1600" dirty="0"/>
              <a:t>d</a:t>
            </a:r>
            <a:r>
              <a:rPr lang="en" sz="1600" dirty="0" err="1"/>
              <a:t>eclare</a:t>
            </a:r>
            <a:r>
              <a:rPr lang="en" sz="1600" dirty="0"/>
              <a:t> abstract methods</a:t>
            </a:r>
          </a:p>
          <a:p>
            <a:pPr lvl="1"/>
            <a:r>
              <a:rPr lang="en-US" sz="1800" dirty="0">
                <a:solidFill>
                  <a:srgbClr val="FF40FF"/>
                </a:solidFill>
              </a:rPr>
              <a:t>s</a:t>
            </a:r>
            <a:r>
              <a:rPr lang="en" sz="1800" dirty="0" err="1">
                <a:solidFill>
                  <a:srgbClr val="FF40FF"/>
                </a:solidFill>
              </a:rPr>
              <a:t>ubclasses</a:t>
            </a:r>
            <a:r>
              <a:rPr lang="en" sz="1800" dirty="0"/>
              <a:t> can</a:t>
            </a:r>
          </a:p>
          <a:p>
            <a:pPr lvl="2"/>
            <a:r>
              <a:rPr lang="en-US" sz="1600" dirty="0"/>
              <a:t>i</a:t>
            </a:r>
            <a:r>
              <a:rPr lang="en" sz="1600" dirty="0" err="1"/>
              <a:t>nherit</a:t>
            </a:r>
            <a:r>
              <a:rPr lang="en" sz="1600" dirty="0"/>
              <a:t> methods from a superclass</a:t>
            </a:r>
          </a:p>
          <a:p>
            <a:pPr lvl="2"/>
            <a:r>
              <a:rPr lang="en-US" sz="1600" dirty="0"/>
              <a:t>d</a:t>
            </a:r>
            <a:r>
              <a:rPr lang="en" sz="1600" dirty="0" err="1"/>
              <a:t>efine</a:t>
            </a:r>
            <a:r>
              <a:rPr lang="en" sz="1600" dirty="0"/>
              <a:t> their own specialized methods</a:t>
            </a:r>
          </a:p>
          <a:p>
            <a:pPr lvl="2"/>
            <a:r>
              <a:rPr lang="en-US" sz="1600" dirty="0"/>
              <a:t>c</a:t>
            </a:r>
            <a:r>
              <a:rPr lang="en" sz="1600" dirty="0" err="1"/>
              <a:t>ompletely</a:t>
            </a:r>
            <a:r>
              <a:rPr lang="en" sz="1600" dirty="0"/>
              <a:t>/partially override an inherited method</a:t>
            </a:r>
          </a:p>
          <a:p>
            <a:pPr lvl="0">
              <a:spcBef>
                <a:spcPts val="500"/>
              </a:spcBef>
            </a:pPr>
            <a:r>
              <a:rPr lang="en" sz="1900" b="1" dirty="0">
                <a:solidFill>
                  <a:srgbClr val="FF0000"/>
                </a:solidFill>
              </a:rPr>
              <a:t>Polymorphism</a:t>
            </a:r>
            <a:r>
              <a:rPr lang="en" sz="1900" dirty="0">
                <a:solidFill>
                  <a:srgbClr val="FF0000"/>
                </a:solidFill>
              </a:rPr>
              <a:t> </a:t>
            </a:r>
            <a:r>
              <a:rPr lang="en" sz="1900" dirty="0"/>
              <a:t>allows programmers to reference instances of a subclass as their superclass</a:t>
            </a:r>
          </a:p>
          <a:p>
            <a:pPr lvl="0">
              <a:spcBef>
                <a:spcPts val="500"/>
              </a:spcBef>
            </a:pPr>
            <a:r>
              <a:rPr lang="en" sz="1900" dirty="0"/>
              <a:t>Inheritance</a:t>
            </a:r>
            <a:r>
              <a:rPr lang="en-US" sz="1900" dirty="0"/>
              <a:t>, </a:t>
            </a:r>
            <a:r>
              <a:rPr lang="en" sz="1900" dirty="0"/>
              <a:t>Interfaces</a:t>
            </a:r>
            <a:r>
              <a:rPr lang="en-US" sz="1900" dirty="0"/>
              <a:t>, and </a:t>
            </a:r>
            <a:r>
              <a:rPr lang="en" sz="1900" dirty="0"/>
              <a:t>Polymorphism take generic programming to the max</a:t>
            </a:r>
            <a:r>
              <a:rPr lang="en-US" sz="1900" dirty="0"/>
              <a:t> – more in later lecture</a:t>
            </a:r>
          </a:p>
          <a:p>
            <a:pPr lvl="1"/>
            <a:r>
              <a:rPr lang="en-US" sz="1500" dirty="0"/>
              <a:t>will use polymorphism with inheritance and interfaces in Fruit Ninja</a:t>
            </a:r>
            <a:endParaRPr lang="en" sz="1500" dirty="0"/>
          </a:p>
        </p:txBody>
      </p:sp>
      <p:sp>
        <p:nvSpPr>
          <p:cNvPr id="649" name="Shape 649"/>
          <p:cNvSpPr txBox="1">
            <a:spLocks noGrp="1"/>
          </p:cNvSpPr>
          <p:nvPr>
            <p:ph type="title"/>
          </p:nvPr>
        </p:nvSpPr>
        <p:spPr>
          <a:xfrm>
            <a:off x="278296" y="33339"/>
            <a:ext cx="8577468" cy="620908"/>
          </a:xfrm>
        </p:spPr>
        <p:txBody>
          <a:bodyPr/>
          <a:lstStyle/>
          <a:p>
            <a:pPr lvl="0"/>
            <a:r>
              <a:rPr lang="en" dirty="0"/>
              <a:t>Summary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3E4B9A-B1FA-E442-B74E-9F25A55AF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2899" y="1385732"/>
            <a:ext cx="2939845" cy="165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876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5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5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5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0" grpId="0" uiExpand="1" build="p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8296" y="274639"/>
            <a:ext cx="8577468" cy="620908"/>
          </a:xfrm>
        </p:spPr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LiteBrite</a:t>
            </a:r>
            <a:r>
              <a:rPr lang="en-US" dirty="0"/>
              <a:t> early deadline is tonight at 11:59pm</a:t>
            </a:r>
          </a:p>
          <a:p>
            <a:pPr lvl="1"/>
            <a:r>
              <a:rPr lang="en-US" dirty="0" err="1"/>
              <a:t>Ontime</a:t>
            </a:r>
            <a:r>
              <a:rPr lang="en-US" dirty="0"/>
              <a:t> is Thursday at 11:59pm, Late is Saturday at 10pm</a:t>
            </a:r>
          </a:p>
          <a:p>
            <a:r>
              <a:rPr lang="en-US" dirty="0"/>
              <a:t>If you have not received a HW1 grade, email the HTAs ASAP! </a:t>
            </a:r>
          </a:p>
          <a:p>
            <a:r>
              <a:rPr lang="en-US" dirty="0"/>
              <a:t>Lab 2 is out! Make sure to go to the </a:t>
            </a:r>
            <a:r>
              <a:rPr lang="en-US" dirty="0" err="1"/>
              <a:t>Sunlab</a:t>
            </a:r>
            <a:r>
              <a:rPr lang="en-US" dirty="0"/>
              <a:t> for this week’s section! </a:t>
            </a:r>
          </a:p>
        </p:txBody>
      </p:sp>
    </p:spTree>
    <p:extLst>
      <p:ext uri="{BB962C8B-B14F-4D97-AF65-F5344CB8AC3E}">
        <p14:creationId xmlns:p14="http://schemas.microsoft.com/office/powerpoint/2010/main" val="1643410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Similarities? Differences?</a:t>
            </a:r>
            <a:endParaRPr lang="en" dirty="0"/>
          </a:p>
        </p:txBody>
      </p:sp>
      <p:sp>
        <p:nvSpPr>
          <p:cNvPr id="61" name="Shape 61"/>
          <p:cNvSpPr txBox="1">
            <a:spLocks noGrp="1"/>
          </p:cNvSpPr>
          <p:nvPr>
            <p:ph idx="1"/>
          </p:nvPr>
        </p:nvSpPr>
        <p:spPr>
          <a:xfrm>
            <a:off x="278295" y="3891516"/>
            <a:ext cx="8577469" cy="914400"/>
          </a:xfrm>
        </p:spPr>
        <p:txBody>
          <a:bodyPr>
            <a:normAutofit fontScale="92500"/>
          </a:bodyPr>
          <a:lstStyle/>
          <a:p>
            <a:pPr lvl="0"/>
            <a:r>
              <a:rPr lang="en" dirty="0"/>
              <a:t>What are the similarities between a convertible and a sedan?</a:t>
            </a:r>
          </a:p>
          <a:p>
            <a:pPr lvl="0"/>
            <a:r>
              <a:rPr lang="en" dirty="0"/>
              <a:t>What are the differences?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29" y="1193799"/>
            <a:ext cx="3428386" cy="2150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100" y="1193800"/>
            <a:ext cx="3225800" cy="215053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549A2-E93C-3A4B-A475-BFA11833E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5DC9426-BF23-1049-A5DE-CB4E35C5199A}" type="slidenum">
              <a:rPr lang="en-US" smtClean="0"/>
              <a:pPr/>
              <a:t>8</a:t>
            </a:fld>
            <a:r>
              <a:rPr lang="en-US"/>
              <a:t> / 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80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build="p"/>
    </p:bldLst>
  </p:timing>
</p:sld>
</file>

<file path=ppt/theme/theme1.xml><?xml version="1.0" encoding="utf-8"?>
<a:theme xmlns:a="http://schemas.openxmlformats.org/drawingml/2006/main" name="Cust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51593</TotalTime>
  <Words>6471</Words>
  <Application>Microsoft Macintosh PowerPoint</Application>
  <PresentationFormat>On-screen Show (16:9)</PresentationFormat>
  <Paragraphs>1089</Paragraphs>
  <Slides>84</Slides>
  <Notes>80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94" baseType="lpstr">
      <vt:lpstr>.LucidaGrandeUI</vt:lpstr>
      <vt:lpstr>Arial</vt:lpstr>
      <vt:lpstr>Calibri</vt:lpstr>
      <vt:lpstr>Consolas</vt:lpstr>
      <vt:lpstr>Courier New</vt:lpstr>
      <vt:lpstr>Helvetica</vt:lpstr>
      <vt:lpstr>Merriweather Sans</vt:lpstr>
      <vt:lpstr>System Font Regular</vt:lpstr>
      <vt:lpstr>Wingdings</vt:lpstr>
      <vt:lpstr>Custom</vt:lpstr>
      <vt:lpstr>Responsible CS (1/2) </vt:lpstr>
      <vt:lpstr>Responsible CS (2/2) </vt:lpstr>
      <vt:lpstr>TopHat Question: Piazza</vt:lpstr>
      <vt:lpstr>TopHat Question: TA Hours</vt:lpstr>
      <vt:lpstr>PowerPoint Presentation</vt:lpstr>
      <vt:lpstr>TopHat Question: Lecture Capture</vt:lpstr>
      <vt:lpstr>Lecture 6</vt:lpstr>
      <vt:lpstr>Outline</vt:lpstr>
      <vt:lpstr>Similarities? Differences?</vt:lpstr>
      <vt:lpstr>Convertibles vs. Sedans</vt:lpstr>
      <vt:lpstr>Digging deeper into the similarities</vt:lpstr>
      <vt:lpstr>Can we model this in code?</vt:lpstr>
      <vt:lpstr>Interfaces</vt:lpstr>
      <vt:lpstr>Inheritance</vt:lpstr>
      <vt:lpstr>Let’s examine inheritance further</vt:lpstr>
      <vt:lpstr>Modeling Inheritance (1/3)</vt:lpstr>
      <vt:lpstr>Modeling Inheritance (2/3)</vt:lpstr>
      <vt:lpstr>Modeling Inheritance (3/3)</vt:lpstr>
      <vt:lpstr>TopHat Question 1</vt:lpstr>
      <vt:lpstr>Motivations for Inheritance</vt:lpstr>
      <vt:lpstr>Benefits of Inheritance</vt:lpstr>
      <vt:lpstr>Superclasses vs Subclasses</vt:lpstr>
      <vt:lpstr>Modeling Inheritance Example (1/3)</vt:lpstr>
      <vt:lpstr>Modeling Inheritance Reminders </vt:lpstr>
      <vt:lpstr>TopHat Question 2</vt:lpstr>
      <vt:lpstr>Modeling Inheritance Example (2/3) </vt:lpstr>
      <vt:lpstr>PowerPoint Presentation</vt:lpstr>
      <vt:lpstr>Let’s examine inheritance further</vt:lpstr>
      <vt:lpstr>Adding new methods (1/3)</vt:lpstr>
      <vt:lpstr>Adding new methods (2/3)</vt:lpstr>
      <vt:lpstr>Adding new methods (3/3) </vt:lpstr>
      <vt:lpstr>Let’s examine inheritance further</vt:lpstr>
      <vt:lpstr>Overriding methods (1/4)</vt:lpstr>
      <vt:lpstr>Overriding methods (2/4)</vt:lpstr>
      <vt:lpstr>Overriding methods (3/4)</vt:lpstr>
      <vt:lpstr>Overriding methods (4/4)</vt:lpstr>
      <vt:lpstr>Partially overriding methods (1/6)</vt:lpstr>
      <vt:lpstr>Partially overriding methods (2/6)</vt:lpstr>
      <vt:lpstr>Partially overriding methods (3/6)</vt:lpstr>
      <vt:lpstr>Partially overriding methods (4/6)</vt:lpstr>
      <vt:lpstr>Partially overriding methods (5/6)</vt:lpstr>
      <vt:lpstr>Partially overriding methods (6/6)</vt:lpstr>
      <vt:lpstr>Method Resolution (1/3)</vt:lpstr>
      <vt:lpstr>Method Resolution (2/3)</vt:lpstr>
      <vt:lpstr>Method Resolution (3/3)</vt:lpstr>
      <vt:lpstr>Inheritance Example</vt:lpstr>
      <vt:lpstr>Last lecture’s final design</vt:lpstr>
      <vt:lpstr>A refresher on polymorphism (1/2)</vt:lpstr>
      <vt:lpstr>A refresher on polymorphism (2/2)</vt:lpstr>
      <vt:lpstr>Inheritance Example</vt:lpstr>
      <vt:lpstr>Inheritance and Polymorphism (1/3)</vt:lpstr>
      <vt:lpstr>Inheritance and Polymorphism (2/3)</vt:lpstr>
      <vt:lpstr>Inheritance and Polymorphism (3/3)</vt:lpstr>
      <vt:lpstr>Is this legal?</vt:lpstr>
      <vt:lpstr>Inheritance and Polymorphism (1/2)</vt:lpstr>
      <vt:lpstr>Inheritance and Polymorphism (2/2)</vt:lpstr>
      <vt:lpstr>TopHat Question 3</vt:lpstr>
      <vt:lpstr>Let’s examine inheritance further</vt:lpstr>
      <vt:lpstr>Accessing Superclass Instance Variables (1/3)</vt:lpstr>
      <vt:lpstr>Accessing Superclass Instance Variables (2/3)</vt:lpstr>
      <vt:lpstr>Accessing Superclass Instance Variables (3/3)</vt:lpstr>
      <vt:lpstr>Defining Accessors and Mutators in Superclass</vt:lpstr>
      <vt:lpstr>Review of Inheritance and Indirect (“pseudo”) Inheritance of Instance Variables</vt:lpstr>
      <vt:lpstr>Calling Accessors/Mutators From Subclass</vt:lpstr>
      <vt:lpstr>Let’s step through some code</vt:lpstr>
      <vt:lpstr>Code Step Through</vt:lpstr>
      <vt:lpstr>Making Sure Superclass’s Instance Variables are Initialized</vt:lpstr>
      <vt:lpstr>super(): Invoking Superclass’s Constructor (1/4)</vt:lpstr>
      <vt:lpstr>super(): Invoking Superclass’s Constructor (2/4)</vt:lpstr>
      <vt:lpstr>super(): Invoking Superclass’s Constructor (3/4)</vt:lpstr>
      <vt:lpstr>super(): Invoking Superclass’s Constructor (4/4)</vt:lpstr>
      <vt:lpstr>What if we don’t call super()?</vt:lpstr>
      <vt:lpstr>Constructor Parameters</vt:lpstr>
      <vt:lpstr>Constructor Parameters</vt:lpstr>
      <vt:lpstr>abstract Methods and Classes (1/6)</vt:lpstr>
      <vt:lpstr>abstract Methods and Classes (2/6)</vt:lpstr>
      <vt:lpstr>abstract Methods and Classes (3/6)</vt:lpstr>
      <vt:lpstr>abstract Methods and Classes (4/6)</vt:lpstr>
      <vt:lpstr>abstract Methods and Classes (5/6)</vt:lpstr>
      <vt:lpstr>abstract Methods and Classes (6/6)</vt:lpstr>
      <vt:lpstr>So.. What’s the difference?</vt:lpstr>
      <vt:lpstr>Quick Comparison: Inheritance and Interfaces</vt:lpstr>
      <vt:lpstr>Summary</vt:lpstr>
      <vt:lpstr>Announcements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Inheritance and Polymorphism</dc:title>
  <dc:creator>avd</dc:creator>
  <cp:lastModifiedBy>Microsoft Office User</cp:lastModifiedBy>
  <cp:revision>876</cp:revision>
  <cp:lastPrinted>2018-09-25T02:35:39Z</cp:lastPrinted>
  <dcterms:modified xsi:type="dcterms:W3CDTF">2019-09-19T19:41:48Z</dcterms:modified>
</cp:coreProperties>
</file>